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6" r:id="rId2"/>
    <p:sldId id="260" r:id="rId3"/>
    <p:sldId id="450" r:id="rId4"/>
    <p:sldId id="348" r:id="rId5"/>
    <p:sldId id="357" r:id="rId6"/>
    <p:sldId id="358" r:id="rId7"/>
    <p:sldId id="474" r:id="rId8"/>
    <p:sldId id="359" r:id="rId9"/>
    <p:sldId id="360" r:id="rId10"/>
    <p:sldId id="466" r:id="rId11"/>
    <p:sldId id="413" r:id="rId12"/>
    <p:sldId id="414" r:id="rId13"/>
    <p:sldId id="415" r:id="rId14"/>
    <p:sldId id="493" r:id="rId15"/>
    <p:sldId id="494" r:id="rId16"/>
    <p:sldId id="483" r:id="rId17"/>
    <p:sldId id="485" r:id="rId18"/>
    <p:sldId id="486" r:id="rId19"/>
    <p:sldId id="487" r:id="rId20"/>
    <p:sldId id="484" r:id="rId21"/>
    <p:sldId id="488" r:id="rId22"/>
    <p:sldId id="475" r:id="rId23"/>
    <p:sldId id="489" r:id="rId24"/>
    <p:sldId id="490" r:id="rId25"/>
    <p:sldId id="505" r:id="rId26"/>
    <p:sldId id="491" r:id="rId27"/>
    <p:sldId id="361" r:id="rId28"/>
    <p:sldId id="492" r:id="rId29"/>
    <p:sldId id="480" r:id="rId30"/>
    <p:sldId id="495" r:id="rId31"/>
    <p:sldId id="496" r:id="rId32"/>
    <p:sldId id="497" r:id="rId33"/>
    <p:sldId id="498" r:id="rId34"/>
    <p:sldId id="503" r:id="rId35"/>
    <p:sldId id="499" r:id="rId36"/>
    <p:sldId id="500" r:id="rId37"/>
    <p:sldId id="501" r:id="rId38"/>
    <p:sldId id="502" r:id="rId39"/>
    <p:sldId id="405" r:id="rId40"/>
    <p:sldId id="372" r:id="rId41"/>
    <p:sldId id="504" r:id="rId42"/>
    <p:sldId id="467" r:id="rId43"/>
    <p:sldId id="468" r:id="rId44"/>
    <p:sldId id="374" r:id="rId45"/>
    <p:sldId id="399" r:id="rId46"/>
    <p:sldId id="470" r:id="rId47"/>
    <p:sldId id="469" r:id="rId48"/>
    <p:sldId id="451" r:id="rId49"/>
    <p:sldId id="506" r:id="rId50"/>
    <p:sldId id="477" r:id="rId51"/>
    <p:sldId id="478" r:id="rId52"/>
    <p:sldId id="409" r:id="rId53"/>
    <p:sldId id="407" r:id="rId54"/>
    <p:sldId id="375" r:id="rId55"/>
    <p:sldId id="376" r:id="rId56"/>
    <p:sldId id="377" r:id="rId57"/>
    <p:sldId id="378" r:id="rId58"/>
    <p:sldId id="379" r:id="rId59"/>
    <p:sldId id="380" r:id="rId60"/>
    <p:sldId id="381" r:id="rId61"/>
    <p:sldId id="382" r:id="rId62"/>
    <p:sldId id="383" r:id="rId63"/>
    <p:sldId id="507" r:id="rId64"/>
    <p:sldId id="508" r:id="rId65"/>
    <p:sldId id="384" r:id="rId66"/>
    <p:sldId id="385" r:id="rId67"/>
    <p:sldId id="386" r:id="rId68"/>
    <p:sldId id="387" r:id="rId69"/>
    <p:sldId id="388" r:id="rId70"/>
    <p:sldId id="390" r:id="rId71"/>
    <p:sldId id="391" r:id="rId72"/>
    <p:sldId id="392" r:id="rId73"/>
    <p:sldId id="482" r:id="rId74"/>
    <p:sldId id="422" r:id="rId75"/>
    <p:sldId id="471" r:id="rId76"/>
    <p:sldId id="395" r:id="rId77"/>
    <p:sldId id="472" r:id="rId78"/>
    <p:sldId id="396" r:id="rId79"/>
    <p:sldId id="479" r:id="rId80"/>
    <p:sldId id="448" r:id="rId81"/>
    <p:sldId id="449" r:id="rId82"/>
    <p:sldId id="445" r:id="rId83"/>
    <p:sldId id="446" r:id="rId84"/>
    <p:sldId id="427" r:id="rId85"/>
    <p:sldId id="426" r:id="rId86"/>
    <p:sldId id="429" r:id="rId87"/>
    <p:sldId id="430" r:id="rId88"/>
    <p:sldId id="432" r:id="rId89"/>
    <p:sldId id="433" r:id="rId90"/>
    <p:sldId id="473" r:id="rId91"/>
    <p:sldId id="434" r:id="rId92"/>
    <p:sldId id="435" r:id="rId93"/>
    <p:sldId id="437" r:id="rId94"/>
    <p:sldId id="436" r:id="rId95"/>
    <p:sldId id="438" r:id="rId96"/>
    <p:sldId id="439" r:id="rId97"/>
    <p:sldId id="440" r:id="rId98"/>
    <p:sldId id="441" r:id="rId99"/>
    <p:sldId id="442" r:id="rId100"/>
    <p:sldId id="443" r:id="rId101"/>
    <p:sldId id="447"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25F"/>
    <a:srgbClr val="565965"/>
    <a:srgbClr val="4A4D5A"/>
    <a:srgbClr val="5B5F6C"/>
    <a:srgbClr val="555763"/>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20" autoAdjust="0"/>
  </p:normalViewPr>
  <p:slideViewPr>
    <p:cSldViewPr snapToGrid="0">
      <p:cViewPr>
        <p:scale>
          <a:sx n="66" d="100"/>
          <a:sy n="66" d="100"/>
        </p:scale>
        <p:origin x="581"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F99C8-70A0-4AB9-A7FF-BDA0C2C863A5}" type="datetimeFigureOut">
              <a:rPr lang="zh-CN" altLang="en-US" smtClean="0"/>
              <a:t>2018/6/13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88B43-8F8B-44DD-87DC-1E1B45B61D34}" type="slidenum">
              <a:rPr lang="zh-CN" altLang="en-US" smtClean="0"/>
              <a:t>‹#›</a:t>
            </a:fld>
            <a:endParaRPr lang="zh-CN" altLang="en-US"/>
          </a:p>
        </p:txBody>
      </p:sp>
    </p:spTree>
    <p:extLst>
      <p:ext uri="{BB962C8B-B14F-4D97-AF65-F5344CB8AC3E}">
        <p14:creationId xmlns:p14="http://schemas.microsoft.com/office/powerpoint/2010/main" val="214408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E88B43-8F8B-44DD-87DC-1E1B45B61D34}" type="slidenum">
              <a:rPr lang="zh-CN" altLang="en-US" smtClean="0"/>
              <a:t>3</a:t>
            </a:fld>
            <a:endParaRPr lang="zh-CN" altLang="en-US"/>
          </a:p>
        </p:txBody>
      </p:sp>
    </p:spTree>
    <p:extLst>
      <p:ext uri="{BB962C8B-B14F-4D97-AF65-F5344CB8AC3E}">
        <p14:creationId xmlns:p14="http://schemas.microsoft.com/office/powerpoint/2010/main" val="198370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E0D68E-9F34-4F98-9045-8DE27DEEEF8F}" type="slidenum">
              <a:rPr lang="zh-CN" altLang="en-US"/>
              <a:pPr/>
              <a:t>88</a:t>
            </a:fld>
            <a:endParaRPr lang="en-US" altLang="zh-CN"/>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3325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99A0A1-B08B-4A8C-8978-6A853F430317}" type="slidenum">
              <a:rPr lang="zh-CN" altLang="en-US"/>
              <a:pPr/>
              <a:t>89</a:t>
            </a:fld>
            <a:endParaRPr lang="en-US" altLang="zh-CN"/>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9526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302A01-57F2-46E7-A38F-1FC31F4060D9}" type="slidenum">
              <a:rPr lang="zh-CN" altLang="en-US"/>
              <a:pPr/>
              <a:t>90</a:t>
            </a:fld>
            <a:endParaRPr lang="en-US" altLang="zh-CN"/>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8845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E47842-E6A4-4AF3-BDFD-77D5C2BFD9C4}" type="slidenum">
              <a:rPr lang="zh-CN" altLang="en-US"/>
              <a:pPr/>
              <a:t>91</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43804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56622-4188-4A2F-B963-9743E61C02B4}" type="slidenum">
              <a:rPr lang="zh-CN" altLang="en-US"/>
              <a:pPr/>
              <a:t>92</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8012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06BAB2-B81B-4D62-961C-84F01DC24AD5}" type="slidenum">
              <a:rPr lang="zh-CN" altLang="en-US"/>
              <a:pPr/>
              <a:t>93</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2363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FA697C-B05E-4F89-B74A-714EA4962AE0}" type="slidenum">
              <a:rPr lang="zh-CN" altLang="en-US"/>
              <a:pPr/>
              <a:t>94</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3195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DF2518-12D1-4E41-A795-A1EBDF09D478}" type="slidenum">
              <a:rPr lang="zh-CN" altLang="en-US"/>
              <a:pPr/>
              <a:t>95</a:t>
            </a:fld>
            <a:endParaRPr lang="en-US" altLang="zh-CN"/>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53855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88DCB-5C0D-4796-973B-5B02F3C88E27}" type="slidenum">
              <a:rPr lang="zh-CN" altLang="en-US"/>
              <a:pPr/>
              <a:t>96</a:t>
            </a:fld>
            <a:endParaRPr lang="en-US" altLang="zh-CN"/>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48723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9691A-54B7-4D7F-8621-EFBA5C0B6E17}" type="slidenum">
              <a:rPr lang="zh-CN" altLang="en-US"/>
              <a:pPr/>
              <a:t>97</a:t>
            </a:fld>
            <a:endParaRPr lang="en-US" altLang="zh-CN"/>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8021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AF9FBF-414A-46C9-9199-9B48208B38C3}" type="slidenum">
              <a:rPr lang="zh-CN" altLang="en-US"/>
              <a:pPr/>
              <a:t>80</a:t>
            </a:fld>
            <a:endParaRPr lang="en-US" altLang="zh-CN"/>
          </a:p>
        </p:txBody>
      </p:sp>
      <p:sp>
        <p:nvSpPr>
          <p:cNvPr id="203778"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37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921249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F7A70B-4ADB-4A65-B85C-480F5CCB567F}" type="slidenum">
              <a:rPr lang="zh-CN" altLang="en-US"/>
              <a:pPr/>
              <a:t>98</a:t>
            </a:fld>
            <a:endParaRPr lang="en-US" altLang="zh-CN"/>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20345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D95F7B-24C5-440C-8DAE-8345394D6028}" type="slidenum">
              <a:rPr lang="zh-CN" altLang="en-US"/>
              <a:pPr/>
              <a:t>99</a:t>
            </a:fld>
            <a:endParaRPr lang="en-US" altLang="zh-CN"/>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59528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ACFD8D-72E6-4CE9-9F6C-0FB2100B36A2}" type="slidenum">
              <a:rPr lang="zh-CN" altLang="en-US"/>
              <a:pPr/>
              <a:t>100</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1009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DEA07E-D5DA-4BEB-A87B-D5EC62423250}" type="slidenum">
              <a:rPr lang="zh-CN" altLang="en-US"/>
              <a:pPr/>
              <a:t>101</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23713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61F80E-8EE4-497A-8B0B-08641ED573C4}" type="slidenum">
              <a:rPr lang="zh-CN" altLang="en-US"/>
              <a:pPr/>
              <a:t>81</a:t>
            </a:fld>
            <a:endParaRPr lang="en-US" altLang="zh-CN"/>
          </a:p>
        </p:txBody>
      </p:sp>
      <p:sp>
        <p:nvSpPr>
          <p:cNvPr id="214018"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4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92306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CFE406-F287-498D-B0B7-722A6D8DD55C}" type="slidenum">
              <a:rPr lang="zh-CN" altLang="en-US"/>
              <a:pPr/>
              <a:t>82</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961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FCE28E-1663-49E6-B671-8757ACDD2669}" type="slidenum">
              <a:rPr lang="zh-CN" altLang="en-US"/>
              <a:pPr/>
              <a:t>83</a:t>
            </a:fld>
            <a:endParaRPr lang="en-US" altLang="zh-CN"/>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08792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24CDFC-FA4F-466F-A102-7F21E2BFE28E}" type="slidenum">
              <a:rPr lang="zh-CN" altLang="en-US"/>
              <a:pPr/>
              <a:t>84</a:t>
            </a:fld>
            <a:endParaRPr lang="en-US" altLang="zh-CN"/>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961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176921-432A-426C-8472-C31830E56766}" type="slidenum">
              <a:rPr lang="zh-CN" altLang="en-US"/>
              <a:pPr/>
              <a:t>85</a:t>
            </a:fld>
            <a:endParaRPr lang="en-US" altLang="zh-CN"/>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995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2E23BF-3AED-4D4A-9DAC-617AE00E13EB}" type="slidenum">
              <a:rPr lang="zh-CN" altLang="en-US"/>
              <a:pPr/>
              <a:t>86</a:t>
            </a:fld>
            <a:endParaRPr lang="en-US" altLang="zh-CN"/>
          </a:p>
        </p:txBody>
      </p:sp>
      <p:sp>
        <p:nvSpPr>
          <p:cNvPr id="207874"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8307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EE7F2-FDC1-40AD-B599-C1D12FDD863F}" type="slidenum">
              <a:rPr lang="zh-CN" altLang="en-US"/>
              <a:pPr/>
              <a:t>87</a:t>
            </a:fld>
            <a:endParaRPr lang="en-US" altLang="zh-CN"/>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0889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3571965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131368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44531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10382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58840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3589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37344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102841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4068889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2262976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5FEC752-EF06-464A-BD2A-7EA3F53E520F}"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436709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EC752-EF06-464A-BD2A-7EA3F53E520F}" type="datetimeFigureOut">
              <a:rPr lang="zh-CN" altLang="en-US" smtClean="0"/>
              <a:t>2018/6/13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67441B-651D-4158-8870-8533F13E59B1}" type="slidenum">
              <a:rPr lang="zh-CN" altLang="en-US" smtClean="0"/>
              <a:t>‹#›</a:t>
            </a:fld>
            <a:endParaRPr lang="zh-CN" altLang="en-US"/>
          </a:p>
        </p:txBody>
      </p:sp>
    </p:spTree>
    <p:extLst>
      <p:ext uri="{BB962C8B-B14F-4D97-AF65-F5344CB8AC3E}">
        <p14:creationId xmlns:p14="http://schemas.microsoft.com/office/powerpoint/2010/main" val="3627112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23431;&#23449;.mp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0.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s://baike.baidu.com/item/%E9%A3%9E%E6%9C%BA%E8%8D%89" TargetMode="External"/><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57.jpg"/><Relationship Id="rId4" Type="http://schemas.openxmlformats.org/officeDocument/2006/relationships/image" Target="../media/image56.jp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oleObject" Target="../embeddings/oleObject1.bin"/><Relationship Id="rId7" Type="http://schemas.openxmlformats.org/officeDocument/2006/relationships/image" Target="../media/image6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2.png"/><Relationship Id="rId5" Type="http://schemas.openxmlformats.org/officeDocument/2006/relationships/image" Target="../media/image57.png"/><Relationship Id="rId4" Type="http://schemas.openxmlformats.org/officeDocument/2006/relationships/image" Target="../media/image61.wmf"/></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3.wmf"/><Relationship Id="rId3" Type="http://schemas.openxmlformats.org/officeDocument/2006/relationships/image" Target="../media/image7.png"/><Relationship Id="rId7" Type="http://schemas.openxmlformats.org/officeDocument/2006/relationships/image" Target="../media/image74.png"/><Relationship Id="rId12"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0.png"/><Relationship Id="rId11" Type="http://schemas.openxmlformats.org/officeDocument/2006/relationships/image" Target="../media/image72.wmf"/><Relationship Id="rId5" Type="http://schemas.openxmlformats.org/officeDocument/2006/relationships/image" Target="../media/image71.png"/><Relationship Id="rId10" Type="http://schemas.openxmlformats.org/officeDocument/2006/relationships/oleObject" Target="../embeddings/oleObject2.bin"/><Relationship Id="rId4" Type="http://schemas.openxmlformats.org/officeDocument/2006/relationships/image" Target="../media/image65.png"/><Relationship Id="rId9" Type="http://schemas.openxmlformats.org/officeDocument/2006/relationships/image" Target="../media/image76.png"/><Relationship Id="rId1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6.png"/><Relationship Id="rId4" Type="http://schemas.openxmlformats.org/officeDocument/2006/relationships/image" Target="../media/image60.png"/><Relationship Id="rId9"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830.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50.png"/><Relationship Id="rId5" Type="http://schemas.openxmlformats.org/officeDocument/2006/relationships/image" Target="../media/image101.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252.png"/><Relationship Id="rId5" Type="http://schemas.openxmlformats.org/officeDocument/2006/relationships/image" Target="../media/image120.png"/><Relationship Id="rId10" Type="http://schemas.openxmlformats.org/officeDocument/2006/relationships/image" Target="../media/image124.png"/><Relationship Id="rId4" Type="http://schemas.openxmlformats.org/officeDocument/2006/relationships/image" Target="../media/image119.png"/><Relationship Id="rId9"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image" Target="../media/image138.png"/><Relationship Id="rId16"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55.png"/><Relationship Id="rId4" Type="http://schemas.openxmlformats.org/officeDocument/2006/relationships/image" Target="../media/image154.png"/></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56.jp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57.jpeg"/></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58.jp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9.png"/><Relationship Id="rId5" Type="http://schemas.openxmlformats.org/officeDocument/2006/relationships/image" Target="../media/image6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2.jpeg"/><Relationship Id="rId4" Type="http://schemas.openxmlformats.org/officeDocument/2006/relationships/image" Target="../media/image16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8.jpeg"/><Relationship Id="rId4" Type="http://schemas.openxmlformats.org/officeDocument/2006/relationships/image" Target="../media/image167.png"/></Relationships>
</file>

<file path=ppt/slides/_rels/slide8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0.w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5.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smtClean="0">
                <a:latin typeface="华文宋体" panose="02010600040101010101" pitchFamily="2" charset="-122"/>
                <a:ea typeface="华文宋体" panose="02010600040101010101" pitchFamily="2" charset="-122"/>
              </a:rPr>
              <a:t>Cosmology</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（宇宙学）</a:t>
            </a:r>
            <a:endParaRPr lang="zh-CN" altLang="en-US" b="1" dirty="0">
              <a:latin typeface="华文宋体" panose="02010600040101010101" pitchFamily="2" charset="-122"/>
              <a:ea typeface="华文宋体" panose="02010600040101010101" pitchFamily="2" charset="-122"/>
            </a:endParaRPr>
          </a:p>
        </p:txBody>
      </p:sp>
      <p:sp>
        <p:nvSpPr>
          <p:cNvPr id="3" name="副标题 2"/>
          <p:cNvSpPr>
            <a:spLocks noGrp="1"/>
          </p:cNvSpPr>
          <p:nvPr>
            <p:ph type="subTitle" idx="1"/>
          </p:nvPr>
        </p:nvSpPr>
        <p:spPr>
          <a:xfrm>
            <a:off x="1524000" y="3602038"/>
            <a:ext cx="9144000" cy="2462860"/>
          </a:xfrm>
        </p:spPr>
        <p:txBody>
          <a:bodyPr>
            <a:noAutofit/>
          </a:bodyPr>
          <a:lstStyle/>
          <a:p>
            <a:endParaRPr lang="en-US" altLang="zh-CN" sz="3200" b="1" dirty="0" smtClean="0">
              <a:latin typeface="华文宋体" panose="02010600040101010101" pitchFamily="2" charset="-122"/>
              <a:ea typeface="华文宋体" panose="02010600040101010101" pitchFamily="2" charset="-122"/>
            </a:endParaRPr>
          </a:p>
          <a:p>
            <a:r>
              <a:rPr lang="zh-CN" altLang="en-US" sz="3200" b="1" dirty="0" smtClean="0">
                <a:latin typeface="华文宋体" panose="02010600040101010101" pitchFamily="2" charset="-122"/>
                <a:ea typeface="华文宋体" panose="02010600040101010101" pitchFamily="2" charset="-122"/>
              </a:rPr>
              <a:t>中山大学物理与天文学院</a:t>
            </a:r>
            <a:endParaRPr lang="en-US" altLang="zh-CN" sz="3200" b="1" dirty="0" smtClean="0">
              <a:latin typeface="华文宋体" panose="02010600040101010101" pitchFamily="2" charset="-122"/>
              <a:ea typeface="华文宋体" panose="02010600040101010101" pitchFamily="2" charset="-122"/>
            </a:endParaRPr>
          </a:p>
          <a:p>
            <a:endParaRPr lang="en-US" altLang="zh-CN" sz="3200" b="1" dirty="0" smtClean="0">
              <a:latin typeface="华文宋体" panose="02010600040101010101" pitchFamily="2" charset="-122"/>
              <a:ea typeface="华文宋体" panose="02010600040101010101" pitchFamily="2" charset="-122"/>
            </a:endParaRPr>
          </a:p>
          <a:p>
            <a:r>
              <a:rPr lang="zh-CN" altLang="en-US" sz="4000" b="1" dirty="0" smtClean="0">
                <a:latin typeface="华文宋体" panose="02010600040101010101" pitchFamily="2" charset="-122"/>
                <a:ea typeface="华文宋体" panose="02010600040101010101" pitchFamily="2" charset="-122"/>
              </a:rPr>
              <a:t>李霄栋</a:t>
            </a:r>
            <a:endParaRPr lang="en-US" altLang="zh-CN" sz="4000" b="1" dirty="0" smtClean="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9668389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131094" y="6103394"/>
            <a:ext cx="640135" cy="647756"/>
          </a:xfrm>
          <a:prstGeom prst="rect">
            <a:avLst/>
          </a:prstGeom>
        </p:spPr>
      </p:pic>
      <p:pic>
        <p:nvPicPr>
          <p:cNvPr id="3" name="动画 hp1（只看到1分15秒） The horizon problem - why does the universe look the same in all direc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4" name="矩形 3"/>
          <p:cNvSpPr/>
          <p:nvPr/>
        </p:nvSpPr>
        <p:spPr>
          <a:xfrm>
            <a:off x="159694" y="737293"/>
            <a:ext cx="6096000" cy="369332"/>
          </a:xfrm>
          <a:prstGeom prst="rect">
            <a:avLst/>
          </a:prstGeom>
        </p:spPr>
        <p:txBody>
          <a:bodyPr>
            <a:spAutoFit/>
          </a:bodyPr>
          <a:lstStyle/>
          <a:p>
            <a:r>
              <a:rPr lang="zh-CN" altLang="en-US" b="1" dirty="0" smtClean="0">
                <a:solidFill>
                  <a:schemeClr val="bg1"/>
                </a:solidFill>
                <a:latin typeface="华文宋体" panose="02010600040101010101" pitchFamily="2" charset="-122"/>
                <a:ea typeface="华文宋体" panose="02010600040101010101" pitchFamily="2" charset="-122"/>
              </a:rPr>
              <a:t>视界问题：放映到</a:t>
            </a:r>
            <a:r>
              <a:rPr lang="en-US" altLang="zh-CN" b="1" dirty="0" smtClean="0">
                <a:solidFill>
                  <a:schemeClr val="bg1"/>
                </a:solidFill>
                <a:latin typeface="华文宋体" panose="02010600040101010101" pitchFamily="2" charset="-122"/>
                <a:ea typeface="华文宋体" panose="02010600040101010101" pitchFamily="2" charset="-122"/>
              </a:rPr>
              <a:t>1</a:t>
            </a:r>
            <a:r>
              <a:rPr lang="zh-CN" altLang="en-US" b="1" dirty="0" smtClean="0">
                <a:solidFill>
                  <a:schemeClr val="bg1"/>
                </a:solidFill>
                <a:latin typeface="华文宋体" panose="02010600040101010101" pitchFamily="2" charset="-122"/>
                <a:ea typeface="华文宋体" panose="02010600040101010101" pitchFamily="2" charset="-122"/>
              </a:rPr>
              <a:t>分</a:t>
            </a:r>
            <a:r>
              <a:rPr lang="en-US" altLang="zh-CN" b="1" dirty="0" smtClean="0">
                <a:solidFill>
                  <a:schemeClr val="bg1"/>
                </a:solidFill>
                <a:latin typeface="华文宋体" panose="02010600040101010101" pitchFamily="2" charset="-122"/>
                <a:ea typeface="华文宋体" panose="02010600040101010101" pitchFamily="2" charset="-122"/>
              </a:rPr>
              <a:t>15</a:t>
            </a:r>
            <a:r>
              <a:rPr lang="zh-CN" altLang="en-US" b="1" dirty="0" smtClean="0">
                <a:solidFill>
                  <a:schemeClr val="bg1"/>
                </a:solidFill>
                <a:latin typeface="华文宋体" panose="02010600040101010101" pitchFamily="2" charset="-122"/>
                <a:ea typeface="华文宋体" panose="02010600040101010101" pitchFamily="2" charset="-122"/>
              </a:rPr>
              <a:t>秒</a:t>
            </a:r>
            <a:endParaRPr lang="zh-CN" altLang="en-US" b="1" dirty="0">
              <a:solidFill>
                <a:schemeClr val="bg1"/>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202826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1992313" y="620714"/>
            <a:ext cx="838200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Tahoma" panose="020B0604030504040204" pitchFamily="34" charset="0"/>
                <a:ea typeface="楷体_GB2312" pitchFamily="49" charset="-122"/>
              </a:rPr>
              <a:t>第四层次</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弦论中的</a:t>
            </a:r>
            <a:r>
              <a:rPr lang="en-US" altLang="zh-CN" sz="2800" dirty="0">
                <a:latin typeface="Tahoma" panose="020B0604030504040204" pitchFamily="34" charset="0"/>
                <a:ea typeface="楷体_GB2312" pitchFamily="49" charset="-122"/>
              </a:rPr>
              <a:t>landscape</a:t>
            </a:r>
            <a:r>
              <a:rPr lang="zh-CN" altLang="en-US" sz="2800" dirty="0">
                <a:latin typeface="Tahoma" panose="020B0604030504040204" pitchFamily="34" charset="0"/>
                <a:ea typeface="楷体_GB2312" pitchFamily="49" charset="-122"/>
              </a:rPr>
              <a:t>也</a:t>
            </a:r>
          </a:p>
          <a:p>
            <a:r>
              <a:rPr lang="zh-CN" altLang="en-US" sz="2800" dirty="0">
                <a:latin typeface="Tahoma" panose="020B0604030504040204" pitchFamily="34" charset="0"/>
                <a:ea typeface="楷体_GB2312" pitchFamily="49" charset="-122"/>
              </a:rPr>
              <a:t>许为第四层次提供一</a:t>
            </a:r>
          </a:p>
          <a:p>
            <a:r>
              <a:rPr lang="zh-CN" altLang="en-US" sz="2800" dirty="0">
                <a:latin typeface="Tahoma" panose="020B0604030504040204" pitchFamily="34" charset="0"/>
                <a:ea typeface="楷体_GB2312" pitchFamily="49" charset="-122"/>
              </a:rPr>
              <a:t>个实例</a:t>
            </a:r>
            <a:r>
              <a:rPr lang="zh-CN" altLang="en-US" sz="2800" dirty="0" smtClean="0">
                <a:latin typeface="Tahoma" panose="020B0604030504040204" pitchFamily="34" charset="0"/>
                <a:ea typeface="楷体_GB2312" pitchFamily="49" charset="-122"/>
              </a:rPr>
              <a:t>。</a:t>
            </a:r>
            <a:endParaRPr lang="en-US" altLang="zh-CN" sz="2800" dirty="0" smtClean="0">
              <a:latin typeface="Tahoma" panose="020B0604030504040204" pitchFamily="34" charset="0"/>
              <a:ea typeface="楷体_GB2312" pitchFamily="49" charset="-122"/>
            </a:endParaRPr>
          </a:p>
          <a:p>
            <a:endParaRPr lang="en-US" altLang="zh-CN" sz="2800" dirty="0">
              <a:latin typeface="Tahoma" panose="020B0604030504040204" pitchFamily="34" charset="0"/>
              <a:ea typeface="楷体_GB2312" pitchFamily="49" charset="-122"/>
            </a:endParaRPr>
          </a:p>
          <a:p>
            <a:r>
              <a:rPr lang="zh-CN" altLang="en-US" sz="2800" dirty="0" smtClean="0">
                <a:latin typeface="Tahoma" panose="020B0604030504040204" pitchFamily="34" charset="0"/>
                <a:ea typeface="楷体_GB2312" pitchFamily="49" charset="-122"/>
              </a:rPr>
              <a:t>在</a:t>
            </a:r>
            <a:r>
              <a:rPr lang="zh-CN" altLang="en-US" sz="2800" dirty="0">
                <a:latin typeface="Tahoma" panose="020B0604030504040204" pitchFamily="34" charset="0"/>
                <a:ea typeface="楷体_GB2312" pitchFamily="49" charset="-122"/>
              </a:rPr>
              <a:t>弦论中</a:t>
            </a:r>
            <a:r>
              <a:rPr lang="zh-CN" altLang="en-US" sz="2800" dirty="0" smtClean="0">
                <a:latin typeface="Tahoma" panose="020B0604030504040204" pitchFamily="34" charset="0"/>
                <a:ea typeface="楷体_GB2312" pitchFamily="49" charset="-122"/>
              </a:rPr>
              <a:t>，</a:t>
            </a:r>
          </a:p>
          <a:p>
            <a:r>
              <a:rPr lang="zh-CN" altLang="en-US" sz="2800" dirty="0" smtClean="0">
                <a:latin typeface="Tahoma" panose="020B0604030504040204" pitchFamily="34" charset="0"/>
                <a:ea typeface="楷体_GB2312" pitchFamily="49" charset="-122"/>
              </a:rPr>
              <a:t>存在很多很多的亚稳</a:t>
            </a:r>
          </a:p>
          <a:p>
            <a:r>
              <a:rPr lang="zh-CN" altLang="en-US" sz="2800" dirty="0" smtClean="0">
                <a:latin typeface="Tahoma" panose="020B0604030504040204" pitchFamily="34" charset="0"/>
                <a:ea typeface="楷体_GB2312" pitchFamily="49" charset="-122"/>
              </a:rPr>
              <a:t>态</a:t>
            </a:r>
            <a:r>
              <a:rPr lang="zh-CN" altLang="en-US" sz="2800" dirty="0">
                <a:latin typeface="Tahoma" panose="020B0604030504040204" pitchFamily="34" charset="0"/>
                <a:ea typeface="楷体_GB2312" pitchFamily="49" charset="-122"/>
              </a:rPr>
              <a:t>，每个亚稳态对应</a:t>
            </a:r>
          </a:p>
          <a:p>
            <a:r>
              <a:rPr lang="zh-CN" altLang="en-US" sz="2800" dirty="0">
                <a:latin typeface="Tahoma" panose="020B0604030504040204" pitchFamily="34" charset="0"/>
                <a:ea typeface="楷体_GB2312" pitchFamily="49" charset="-122"/>
              </a:rPr>
              <a:t>不同的宇宙学常数，</a:t>
            </a:r>
          </a:p>
          <a:p>
            <a:r>
              <a:rPr lang="zh-CN" altLang="en-US" sz="2800" dirty="0">
                <a:latin typeface="Tahoma" panose="020B0604030504040204" pitchFamily="34" charset="0"/>
                <a:ea typeface="楷体_GB2312" pitchFamily="49" charset="-122"/>
              </a:rPr>
              <a:t>不同的相互作用群，</a:t>
            </a:r>
          </a:p>
          <a:p>
            <a:r>
              <a:rPr lang="zh-CN" altLang="en-US" sz="2800" dirty="0">
                <a:latin typeface="Tahoma" panose="020B0604030504040204" pitchFamily="34" charset="0"/>
                <a:ea typeface="楷体_GB2312" pitchFamily="49" charset="-122"/>
              </a:rPr>
              <a:t>不同的物理常数，不</a:t>
            </a:r>
          </a:p>
          <a:p>
            <a:r>
              <a:rPr lang="zh-CN" altLang="en-US" sz="2800" dirty="0">
                <a:latin typeface="Tahoma" panose="020B0604030504040204" pitchFamily="34" charset="0"/>
                <a:ea typeface="楷体_GB2312" pitchFamily="49" charset="-122"/>
              </a:rPr>
              <a:t>同的时空维度。</a:t>
            </a:r>
          </a:p>
        </p:txBody>
      </p:sp>
      <p:sp>
        <p:nvSpPr>
          <p:cNvPr id="245764" name="Rectangle 4"/>
          <p:cNvSpPr>
            <a:spLocks noChangeArrowheads="1"/>
          </p:cNvSpPr>
          <p:nvPr/>
        </p:nvSpPr>
        <p:spPr bwMode="auto">
          <a:xfrm>
            <a:off x="1200150" y="5897563"/>
            <a:ext cx="9721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en-US" altLang="zh-CN" sz="1600"/>
          </a:p>
        </p:txBody>
      </p:sp>
      <p:pic>
        <p:nvPicPr>
          <p:cNvPr id="2457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9" y="1268413"/>
            <a:ext cx="4518025" cy="4525962"/>
          </a:xfrm>
          <a:prstGeom prst="rect">
            <a:avLst/>
          </a:prstGeom>
          <a:noFill/>
          <a:ln>
            <a:noFill/>
          </a:ln>
          <a:effectLst>
            <a:outerShdw dist="38099" dir="2700000" algn="ctr" rotWithShape="0">
              <a:srgbClr val="18150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spTree>
    <p:extLst>
      <p:ext uri="{BB962C8B-B14F-4D97-AF65-F5344CB8AC3E}">
        <p14:creationId xmlns:p14="http://schemas.microsoft.com/office/powerpoint/2010/main" val="477385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1992313" y="620713"/>
            <a:ext cx="83820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Tahoma" panose="020B0604030504040204" pitchFamily="34" charset="0"/>
                <a:ea typeface="楷体_GB2312" pitchFamily="49" charset="-122"/>
              </a:rPr>
              <a:t>为了不过分走火入魔，我们就不讨论</a:t>
            </a:r>
            <a:r>
              <a:rPr lang="en-US" altLang="zh-CN" sz="2800" dirty="0" err="1">
                <a:latin typeface="Tahoma" panose="020B0604030504040204" pitchFamily="34" charset="0"/>
                <a:ea typeface="楷体_GB2312" pitchFamily="49" charset="-122"/>
              </a:rPr>
              <a:t>Tegmark</a:t>
            </a:r>
            <a:r>
              <a:rPr lang="zh-CN" altLang="en-US" sz="2800" dirty="0">
                <a:latin typeface="Tahoma" panose="020B0604030504040204" pitchFamily="34" charset="0"/>
                <a:ea typeface="楷体_GB2312" pitchFamily="49" charset="-122"/>
              </a:rPr>
              <a:t>本人的</a:t>
            </a:r>
          </a:p>
          <a:p>
            <a:r>
              <a:rPr lang="zh-CN" altLang="en-US" sz="2800" dirty="0">
                <a:latin typeface="Tahoma" panose="020B0604030504040204" pitchFamily="34" charset="0"/>
                <a:ea typeface="楷体_GB2312" pitchFamily="49" charset="-122"/>
              </a:rPr>
              <a:t>第四层次多元宇宙了。</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我想在这里再说一句关于</a:t>
            </a:r>
            <a:r>
              <a:rPr lang="en-US" altLang="zh-CN" sz="2800" dirty="0">
                <a:latin typeface="Tahoma" panose="020B0604030504040204" pitchFamily="34" charset="0"/>
                <a:ea typeface="楷体_GB2312" pitchFamily="49" charset="-122"/>
              </a:rPr>
              <a:t>string landscape</a:t>
            </a:r>
            <a:r>
              <a:rPr lang="zh-CN" altLang="en-US" sz="2800" dirty="0">
                <a:latin typeface="Tahoma" panose="020B0604030504040204" pitchFamily="34" charset="0"/>
                <a:ea typeface="楷体_GB2312" pitchFamily="49" charset="-122"/>
              </a:rPr>
              <a:t>：这个所</a:t>
            </a:r>
          </a:p>
          <a:p>
            <a:r>
              <a:rPr lang="zh-CN" altLang="en-US" sz="2800" dirty="0">
                <a:latin typeface="Tahoma" panose="020B0604030504040204" pitchFamily="34" charset="0"/>
                <a:ea typeface="楷体_GB2312" pitchFamily="49" charset="-122"/>
              </a:rPr>
              <a:t>谓第四层次的多元宇宙其实是一个对第一层次＋第二</a:t>
            </a:r>
          </a:p>
          <a:p>
            <a:r>
              <a:rPr lang="zh-CN" altLang="en-US" sz="2800" dirty="0">
                <a:latin typeface="Tahoma" panose="020B0604030504040204" pitchFamily="34" charset="0"/>
                <a:ea typeface="楷体_GB2312" pitchFamily="49" charset="-122"/>
              </a:rPr>
              <a:t>层次多元宇宙的具体实现。</a:t>
            </a:r>
          </a:p>
        </p:txBody>
      </p:sp>
    </p:spTree>
    <p:extLst>
      <p:ext uri="{BB962C8B-B14F-4D97-AF65-F5344CB8AC3E}">
        <p14:creationId xmlns:p14="http://schemas.microsoft.com/office/powerpoint/2010/main" val="1482263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2079137"/>
          </a:xfrm>
        </p:spPr>
        <p:txBody>
          <a:bodyPr>
            <a:normAutofit/>
          </a:bodyPr>
          <a:lstStyle/>
          <a:p>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请计算</a:t>
            </a:r>
            <a: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t>CMB</a:t>
            </a:r>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时期的粒子视界？</a:t>
            </a:r>
            <a: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t/>
            </a:r>
            <a:b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br>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找出对应的张角有多大？</a:t>
            </a:r>
            <a:endParaRPr lang="zh-CN" altLang="en-US" b="1"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79129" y="6268914"/>
            <a:ext cx="1459525" cy="415021"/>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953827" y="670560"/>
            <a:ext cx="3857625" cy="6858000"/>
          </a:xfrm>
          <a:prstGeom prst="rect">
            <a:avLst/>
          </a:prstGeom>
        </p:spPr>
      </p:pic>
    </p:spTree>
    <p:extLst>
      <p:ext uri="{BB962C8B-B14F-4D97-AF65-F5344CB8AC3E}">
        <p14:creationId xmlns:p14="http://schemas.microsoft.com/office/powerpoint/2010/main" val="1597630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2079137"/>
          </a:xfrm>
        </p:spPr>
        <p:txBody>
          <a:bodyPr>
            <a:normAutofit/>
          </a:bodyPr>
          <a:lstStyle/>
          <a:p>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请计算</a:t>
            </a:r>
            <a: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t>CMB</a:t>
            </a:r>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时期的粒子视界？</a:t>
            </a:r>
            <a: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t/>
            </a:r>
            <a:b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br>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找出对应的张角有多大？</a:t>
            </a:r>
            <a:endParaRPr lang="zh-CN" altLang="en-US" b="1"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79129" y="6268914"/>
            <a:ext cx="1459525" cy="415021"/>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892867" y="911101"/>
            <a:ext cx="3857625" cy="6858000"/>
          </a:xfrm>
          <a:prstGeom prst="rect">
            <a:avLst/>
          </a:prstGeom>
        </p:spPr>
      </p:pic>
      <p:pic>
        <p:nvPicPr>
          <p:cNvPr id="4" name="图片 3"/>
          <p:cNvPicPr>
            <a:picLocks noChangeAspect="1"/>
          </p:cNvPicPr>
          <p:nvPr/>
        </p:nvPicPr>
        <p:blipFill>
          <a:blip r:embed="rId4"/>
          <a:stretch>
            <a:fillRect/>
          </a:stretch>
        </p:blipFill>
        <p:spPr>
          <a:xfrm>
            <a:off x="6181263" y="4340101"/>
            <a:ext cx="984467" cy="420581"/>
          </a:xfrm>
          <a:prstGeom prst="rect">
            <a:avLst/>
          </a:prstGeom>
        </p:spPr>
      </p:pic>
    </p:spTree>
    <p:extLst>
      <p:ext uri="{BB962C8B-B14F-4D97-AF65-F5344CB8AC3E}">
        <p14:creationId xmlns:p14="http://schemas.microsoft.com/office/powerpoint/2010/main" val="4310761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2079137"/>
          </a:xfrm>
        </p:spPr>
        <p:txBody>
          <a:bodyPr>
            <a:normAutofit/>
          </a:bodyPr>
          <a:lstStyle/>
          <a:p>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请计算</a:t>
            </a:r>
            <a: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t>CMB</a:t>
            </a:r>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时期的粒子视界？</a:t>
            </a:r>
            <a: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t/>
            </a:r>
            <a:br>
              <a:rPr lang="en-US" altLang="zh-CN" b="1" dirty="0" smtClean="0">
                <a:latin typeface="Times New Roman" panose="02020603050405020304" pitchFamily="18" charset="0"/>
                <a:ea typeface="华文宋体" panose="02010600040101010101" pitchFamily="2" charset="-122"/>
                <a:cs typeface="Times New Roman" panose="02020603050405020304" pitchFamily="18" charset="0"/>
              </a:rPr>
            </a:br>
            <a:r>
              <a:rPr lang="zh-CN" altLang="en-US" b="1" dirty="0" smtClean="0">
                <a:latin typeface="Times New Roman" panose="02020603050405020304" pitchFamily="18" charset="0"/>
                <a:ea typeface="华文宋体" panose="02010600040101010101" pitchFamily="2" charset="-122"/>
                <a:cs typeface="Times New Roman" panose="02020603050405020304" pitchFamily="18" charset="0"/>
              </a:rPr>
              <a:t>找出对应的张角有多大？</a:t>
            </a:r>
            <a:endParaRPr lang="zh-CN" altLang="en-US" b="1"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79129" y="6268914"/>
            <a:ext cx="1459525" cy="415021"/>
          </a:xfrm>
          <a:prstGeom prst="rect">
            <a:avLst/>
          </a:prstGeom>
        </p:spPr>
      </p:pic>
      <p:pic>
        <p:nvPicPr>
          <p:cNvPr id="3" name="图片 2"/>
          <p:cNvPicPr>
            <a:picLocks noChangeAspect="1"/>
          </p:cNvPicPr>
          <p:nvPr/>
        </p:nvPicPr>
        <p:blipFill>
          <a:blip r:embed="rId3"/>
          <a:stretch>
            <a:fillRect/>
          </a:stretch>
        </p:blipFill>
        <p:spPr>
          <a:xfrm>
            <a:off x="1160924" y="2642889"/>
            <a:ext cx="10831108" cy="3397426"/>
          </a:xfrm>
          <a:prstGeom prst="rect">
            <a:avLst/>
          </a:prstGeom>
        </p:spPr>
      </p:pic>
    </p:spTree>
    <p:extLst>
      <p:ext uri="{BB962C8B-B14F-4D97-AF65-F5344CB8AC3E}">
        <p14:creationId xmlns:p14="http://schemas.microsoft.com/office/powerpoint/2010/main" val="865901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8439" y="2474624"/>
            <a:ext cx="10844168" cy="2457299"/>
          </a:xfrm>
          <a:prstGeom prst="rect">
            <a:avLst/>
          </a:prstGeom>
        </p:spPr>
      </p:pic>
      <p:sp>
        <p:nvSpPr>
          <p:cNvPr id="3"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暴胀对视界问题的解决</a:t>
            </a:r>
          </a:p>
        </p:txBody>
      </p:sp>
    </p:spTree>
    <p:extLst>
      <p:ext uri="{BB962C8B-B14F-4D97-AF65-F5344CB8AC3E}">
        <p14:creationId xmlns:p14="http://schemas.microsoft.com/office/powerpoint/2010/main" val="4585322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回忆：指数膨胀的条件</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2825210" y="1027906"/>
                <a:ext cx="4102470" cy="4366965"/>
              </a:xfrm>
              <a:prstGeom prst="rect">
                <a:avLst/>
              </a:prstGeom>
              <a:noFill/>
            </p:spPr>
            <p:txBody>
              <a:bodyPr wrap="none" lIns="0" tIns="0" rIns="0" bIns="0" rtlCol="0">
                <a:spAutoFit/>
              </a:bodyPr>
              <a:lstStyle/>
              <a:p>
                <a:endParaRPr lang="en-US" altLang="zh-CN" sz="3600" b="0" i="1" dirty="0" smtClean="0">
                  <a:latin typeface="Cambria Math" panose="02040503050406030204" pitchFamily="18" charset="0"/>
                </a:endParaRPr>
              </a:p>
              <a:p>
                <a:endParaRPr lang="en-US" altLang="zh-CN" sz="36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sz="3600" b="0" i="1" smtClean="0">
                          <a:latin typeface="Cambria Math" panose="02040503050406030204" pitchFamily="18" charset="0"/>
                        </a:rPr>
                        <m:t>𝜌</m:t>
                      </m:r>
                      <m:r>
                        <a:rPr lang="en-US" altLang="zh-CN" sz="3600" b="0" i="1" smtClean="0">
                          <a:latin typeface="Cambria Math" panose="02040503050406030204" pitchFamily="18" charset="0"/>
                        </a:rPr>
                        <m:t> ~ </m:t>
                      </m:r>
                      <m:r>
                        <a:rPr lang="en-US" altLang="zh-CN" sz="3600" b="0" i="1" smtClean="0">
                          <a:latin typeface="Cambria Math" panose="02040503050406030204" pitchFamily="18" charset="0"/>
                        </a:rPr>
                        <m:t>𝑐𝑜𝑛𝑠𝑡𝑎𝑛𝑡</m:t>
                      </m:r>
                      <m:r>
                        <a:rPr lang="en-US" altLang="zh-CN" sz="3600" b="0" i="1" smtClean="0">
                          <a:latin typeface="Cambria Math" panose="02040503050406030204" pitchFamily="18" charset="0"/>
                        </a:rPr>
                        <m:t>; </m:t>
                      </m:r>
                    </m:oMath>
                  </m:oMathPara>
                </a14:m>
                <a:endParaRPr lang="en-US" altLang="zh-CN" sz="3600" b="0" i="1" dirty="0" smtClean="0">
                  <a:latin typeface="Cambria Math" panose="02040503050406030204" pitchFamily="18" charset="0"/>
                </a:endParaRPr>
              </a:p>
              <a:p>
                <a:endParaRPr lang="en-US" altLang="zh-CN" sz="36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𝐻</m:t>
                      </m:r>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acc>
                            <m:accPr>
                              <m:chr m:val="̇"/>
                              <m:ctrlPr>
                                <a:rPr lang="en-US" altLang="zh-CN" sz="3600" b="0" i="1" smtClean="0">
                                  <a:latin typeface="Cambria Math" panose="02040503050406030204" pitchFamily="18" charset="0"/>
                                </a:rPr>
                              </m:ctrlPr>
                            </m:accPr>
                            <m:e>
                              <m:r>
                                <a:rPr lang="en-US" altLang="zh-CN" sz="3600" b="0" i="1" smtClean="0">
                                  <a:latin typeface="Cambria Math" panose="02040503050406030204" pitchFamily="18" charset="0"/>
                                </a:rPr>
                                <m:t>𝑎</m:t>
                              </m:r>
                            </m:e>
                          </m:acc>
                        </m:num>
                        <m:den>
                          <m:r>
                            <a:rPr lang="en-US" altLang="zh-CN" sz="3600" b="0" i="1" smtClean="0">
                              <a:latin typeface="Cambria Math" panose="02040503050406030204" pitchFamily="18" charset="0"/>
                            </a:rPr>
                            <m:t>𝑎</m:t>
                          </m:r>
                        </m:den>
                      </m:f>
                      <m:r>
                        <a:rPr lang="en-US" altLang="zh-CN" sz="3600" b="0" i="1" smtClean="0">
                          <a:latin typeface="Cambria Math" panose="02040503050406030204" pitchFamily="18" charset="0"/>
                        </a:rPr>
                        <m:t>~ </m:t>
                      </m:r>
                      <m:r>
                        <a:rPr lang="en-US" altLang="zh-CN" sz="3600" b="0" i="1" smtClean="0">
                          <a:latin typeface="Cambria Math" panose="02040503050406030204" pitchFamily="18" charset="0"/>
                        </a:rPr>
                        <m:t>𝑐𝑜𝑛𝑠𝑡𝑎𝑛𝑡</m:t>
                      </m:r>
                      <m:r>
                        <a:rPr lang="en-US" altLang="zh-CN" sz="3600" b="0" i="0" smtClean="0">
                          <a:latin typeface="Cambria Math" panose="02040503050406030204" pitchFamily="18" charset="0"/>
                        </a:rPr>
                        <m:t>;</m:t>
                      </m:r>
                    </m:oMath>
                  </m:oMathPara>
                </a14:m>
                <a:endParaRPr lang="en-US" altLang="zh-CN" sz="3600" b="0" i="0" dirty="0" smtClean="0">
                  <a:latin typeface="Cambria Math" panose="02040503050406030204" pitchFamily="18" charset="0"/>
                </a:endParaRPr>
              </a:p>
              <a:p>
                <a:endParaRPr lang="en-US" altLang="zh-CN" sz="36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𝑎</m:t>
                      </m:r>
                      <m:r>
                        <a:rPr lang="en-US" altLang="zh-CN" sz="3600" b="0" i="1" smtClean="0">
                          <a:latin typeface="Cambria Math" panose="02040503050406030204" pitchFamily="18" charset="0"/>
                          <a:ea typeface="Cambria Math" panose="02040503050406030204" pitchFamily="18" charset="0"/>
                        </a:rPr>
                        <m:t>~</m:t>
                      </m:r>
                      <m:sSup>
                        <m:sSupPr>
                          <m:ctrlPr>
                            <a:rPr lang="en-US" altLang="zh-CN" sz="3600" b="0" i="1" smtClean="0">
                              <a:latin typeface="Cambria Math" panose="02040503050406030204" pitchFamily="18" charset="0"/>
                              <a:ea typeface="Cambria Math" panose="02040503050406030204" pitchFamily="18" charset="0"/>
                            </a:rPr>
                          </m:ctrlPr>
                        </m:sSupPr>
                        <m:e>
                          <m:r>
                            <a:rPr lang="en-US" altLang="zh-CN" sz="3600" b="0" i="1" smtClean="0">
                              <a:latin typeface="Cambria Math" panose="02040503050406030204" pitchFamily="18" charset="0"/>
                              <a:ea typeface="Cambria Math" panose="02040503050406030204" pitchFamily="18" charset="0"/>
                            </a:rPr>
                            <m:t>𝑒</m:t>
                          </m:r>
                        </m:e>
                        <m:sup>
                          <m:r>
                            <a:rPr lang="en-US" altLang="zh-CN" sz="3600" i="1">
                              <a:latin typeface="Cambria Math" panose="02040503050406030204" pitchFamily="18" charset="0"/>
                              <a:ea typeface="Cambria Math" panose="02040503050406030204" pitchFamily="18" charset="0"/>
                            </a:rPr>
                            <m:t>𝐻</m:t>
                          </m:r>
                          <m:r>
                            <a:rPr lang="en-US" altLang="zh-CN" sz="3600" b="0" i="1" smtClean="0">
                              <a:latin typeface="Cambria Math" panose="02040503050406030204" pitchFamily="18" charset="0"/>
                              <a:ea typeface="Cambria Math" panose="02040503050406030204" pitchFamily="18" charset="0"/>
                            </a:rPr>
                            <m:t>𝑡</m:t>
                          </m:r>
                        </m:sup>
                      </m:sSup>
                    </m:oMath>
                  </m:oMathPara>
                </a14:m>
                <a:endParaRPr lang="en-US" altLang="zh-CN" sz="3600" b="0" dirty="0" smtClean="0"/>
              </a:p>
            </p:txBody>
          </p:sp>
        </mc:Choice>
        <mc:Fallback xmlns="">
          <p:sp>
            <p:nvSpPr>
              <p:cNvPr id="2" name="文本框 1"/>
              <p:cNvSpPr txBox="1">
                <a:spLocks noRot="1" noChangeAspect="1" noMove="1" noResize="1" noEditPoints="1" noAdjustHandles="1" noChangeArrowheads="1" noChangeShapeType="1" noTextEdit="1"/>
              </p:cNvSpPr>
              <p:nvPr/>
            </p:nvSpPr>
            <p:spPr>
              <a:xfrm>
                <a:off x="2825210" y="1027906"/>
                <a:ext cx="4102470" cy="43669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3035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暴胀对视界问题的解决</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2" name="图片 1"/>
          <p:cNvPicPr>
            <a:picLocks noChangeAspect="1"/>
          </p:cNvPicPr>
          <p:nvPr/>
        </p:nvPicPr>
        <p:blipFill>
          <a:blip r:embed="rId3"/>
          <a:stretch>
            <a:fillRect/>
          </a:stretch>
        </p:blipFill>
        <p:spPr>
          <a:xfrm>
            <a:off x="451161" y="1938327"/>
            <a:ext cx="11423505" cy="2739182"/>
          </a:xfrm>
          <a:prstGeom prst="rect">
            <a:avLst/>
          </a:prstGeom>
        </p:spPr>
      </p:pic>
    </p:spTree>
    <p:extLst>
      <p:ext uri="{BB962C8B-B14F-4D97-AF65-F5344CB8AC3E}">
        <p14:creationId xmlns:p14="http://schemas.microsoft.com/office/powerpoint/2010/main" val="37023921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暴胀对视界问题的解决</a:t>
            </a:r>
          </a:p>
        </p:txBody>
      </p:sp>
      <p:pic>
        <p:nvPicPr>
          <p:cNvPr id="2" name="图片 1"/>
          <p:cNvPicPr>
            <a:picLocks noChangeAspect="1"/>
          </p:cNvPicPr>
          <p:nvPr/>
        </p:nvPicPr>
        <p:blipFill>
          <a:blip r:embed="rId2"/>
          <a:stretch>
            <a:fillRect/>
          </a:stretch>
        </p:blipFill>
        <p:spPr>
          <a:xfrm>
            <a:off x="2633956" y="1321888"/>
            <a:ext cx="6061635" cy="5048320"/>
          </a:xfrm>
          <a:prstGeom prst="rect">
            <a:avLst/>
          </a:prstGeom>
        </p:spPr>
      </p:pic>
    </p:spTree>
    <p:extLst>
      <p:ext uri="{BB962C8B-B14F-4D97-AF65-F5344CB8AC3E}">
        <p14:creationId xmlns:p14="http://schemas.microsoft.com/office/powerpoint/2010/main" val="3807535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863" y="1487412"/>
            <a:ext cx="5684515" cy="4845635"/>
          </a:xfrm>
          <a:prstGeom prst="rect">
            <a:avLst/>
          </a:prstGeom>
        </p:spPr>
      </p:pic>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暴胀对视界问题的解决</a:t>
            </a:r>
          </a:p>
        </p:txBody>
      </p:sp>
    </p:spTree>
    <p:extLst>
      <p:ext uri="{BB962C8B-B14F-4D97-AF65-F5344CB8AC3E}">
        <p14:creationId xmlns:p14="http://schemas.microsoft.com/office/powerpoint/2010/main" val="1772754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动画 hp2 How does inflation solve the Horizon probl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矩形 2"/>
          <p:cNvSpPr/>
          <p:nvPr/>
        </p:nvSpPr>
        <p:spPr>
          <a:xfrm>
            <a:off x="159694" y="737293"/>
            <a:ext cx="6096000" cy="369332"/>
          </a:xfrm>
          <a:prstGeom prst="rect">
            <a:avLst/>
          </a:prstGeom>
        </p:spPr>
        <p:txBody>
          <a:bodyPr>
            <a:spAutoFit/>
          </a:bodyPr>
          <a:lstStyle/>
          <a:p>
            <a:r>
              <a:rPr lang="en-US" altLang="zh-CN" b="1" dirty="0" err="1" smtClean="0">
                <a:solidFill>
                  <a:schemeClr val="bg1"/>
                </a:solidFill>
                <a:latin typeface="华文宋体" panose="02010600040101010101" pitchFamily="2" charset="-122"/>
                <a:ea typeface="华文宋体" panose="02010600040101010101" pitchFamily="2" charset="-122"/>
              </a:rPr>
              <a:t>Guth</a:t>
            </a:r>
            <a:r>
              <a:rPr lang="en-US" altLang="zh-CN" b="1" dirty="0" smtClean="0">
                <a:solidFill>
                  <a:schemeClr val="bg1"/>
                </a:solidFill>
                <a:latin typeface="华文宋体" panose="02010600040101010101" pitchFamily="2" charset="-122"/>
                <a:ea typeface="华文宋体" panose="02010600040101010101" pitchFamily="2" charset="-122"/>
              </a:rPr>
              <a:t> </a:t>
            </a:r>
            <a:r>
              <a:rPr lang="zh-CN" altLang="en-US" b="1" dirty="0" smtClean="0">
                <a:solidFill>
                  <a:schemeClr val="bg1"/>
                </a:solidFill>
                <a:latin typeface="华文宋体" panose="02010600040101010101" pitchFamily="2" charset="-122"/>
                <a:ea typeface="华文宋体" panose="02010600040101010101" pitchFamily="2" charset="-122"/>
              </a:rPr>
              <a:t>大佬说明暴胀解决视界问题</a:t>
            </a:r>
            <a:endParaRPr lang="zh-CN" altLang="en-US" b="1" dirty="0">
              <a:solidFill>
                <a:schemeClr val="bg1"/>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8845902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2" action="ppaction://hlinkfile"/>
          </p:cNvPr>
          <p:cNvPicPr>
            <a:picLocks noChangeAspect="1"/>
          </p:cNvPicPr>
          <p:nvPr/>
        </p:nvPicPr>
        <p:blipFill>
          <a:blip r:embed="rId3"/>
          <a:stretch>
            <a:fillRect/>
          </a:stretch>
        </p:blipFill>
        <p:spPr>
          <a:xfrm>
            <a:off x="-229575" y="-314960"/>
            <a:ext cx="12421575" cy="7380536"/>
          </a:xfrm>
          <a:prstGeom prst="rect">
            <a:avLst/>
          </a:prstGeom>
        </p:spPr>
      </p:pic>
    </p:spTree>
    <p:extLst>
      <p:ext uri="{BB962C8B-B14F-4D97-AF65-F5344CB8AC3E}">
        <p14:creationId xmlns:p14="http://schemas.microsoft.com/office/powerpoint/2010/main" val="3295141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smtClean="0">
                    <a:latin typeface="华文宋体" panose="02010600040101010101" pitchFamily="2" charset="-122"/>
                    <a:ea typeface="华文宋体" panose="02010600040101010101" pitchFamily="2" charset="-122"/>
                  </a:rPr>
                  <a:t>以大统一能标计算，需要 </a:t>
                </a:r>
                <a:r>
                  <a:rPr lang="en-US" altLang="zh-CN" sz="4000" b="1" dirty="0" smtClean="0">
                    <a:latin typeface="华文宋体" panose="02010600040101010101" pitchFamily="2" charset="-122"/>
                    <a:ea typeface="华文宋体" panose="02010600040101010101" pitchFamily="2" charset="-122"/>
                  </a:rPr>
                  <a:t>60</a:t>
                </a:r>
                <a:r>
                  <a:rPr lang="zh-CN" altLang="en-US" sz="4000" b="1" dirty="0" smtClean="0">
                    <a:latin typeface="华文宋体" panose="02010600040101010101" pitchFamily="2" charset="-122"/>
                    <a:ea typeface="华文宋体" panose="02010600040101010101" pitchFamily="2" charset="-122"/>
                  </a:rPr>
                  <a:t>个 </a:t>
                </a:r>
                <a:r>
                  <a:rPr lang="en-US" altLang="zh-CN" sz="4000" b="1" dirty="0" smtClean="0">
                    <a:latin typeface="华文宋体" panose="02010600040101010101" pitchFamily="2" charset="-122"/>
                    <a:ea typeface="华文宋体" panose="02010600040101010101" pitchFamily="2" charset="-122"/>
                  </a:rPr>
                  <a:t>e-folding </a:t>
                </a:r>
                <a:r>
                  <a:rPr lang="zh-CN" altLang="en-US" sz="4000" b="1" dirty="0" smtClean="0">
                    <a:latin typeface="华文宋体" panose="02010600040101010101" pitchFamily="2" charset="-122"/>
                    <a:ea typeface="华文宋体" panose="02010600040101010101" pitchFamily="2" charset="-122"/>
                  </a:rPr>
                  <a:t>数</a:t>
                </a:r>
                <a:endParaRPr lang="en-US" altLang="zh-CN" sz="4000" b="1" dirty="0" smtClean="0">
                  <a:latin typeface="华文宋体" panose="02010600040101010101" pitchFamily="2" charset="-122"/>
                  <a:ea typeface="华文宋体" panose="02010600040101010101" pitchFamily="2" charset="-122"/>
                </a:endParaRPr>
              </a:p>
              <a:p>
                <a:r>
                  <a:rPr lang="en-US" altLang="zh-CN" sz="4000" b="1" dirty="0">
                    <a:latin typeface="华文宋体" panose="02010600040101010101" pitchFamily="2" charset="-122"/>
                    <a:ea typeface="华文宋体" panose="02010600040101010101" pitchFamily="2" charset="-122"/>
                  </a:rPr>
                  <a:t>	</a:t>
                </a:r>
                <a14:m>
                  <m:oMath xmlns:m="http://schemas.openxmlformats.org/officeDocument/2006/math">
                    <m:r>
                      <a:rPr lang="en-US" altLang="zh-CN" sz="2400" b="1" i="1" smtClean="0">
                        <a:latin typeface="Cambria Math" panose="02040503050406030204" pitchFamily="18" charset="0"/>
                        <a:ea typeface="华文宋体" panose="02010600040101010101" pitchFamily="2" charset="-122"/>
                      </a:rPr>
                      <m:t>𝑯</m:t>
                    </m:r>
                    <m:r>
                      <a:rPr lang="en-US" altLang="zh-CN" sz="2400" b="1" i="1" smtClean="0">
                        <a:latin typeface="Cambria Math" panose="02040503050406030204" pitchFamily="18" charset="0"/>
                        <a:ea typeface="华文宋体" panose="02010600040101010101" pitchFamily="2" charset="-122"/>
                      </a:rPr>
                      <m:t> </m:t>
                    </m:r>
                    <m:d>
                      <m:dPr>
                        <m:ctrlPr>
                          <a:rPr lang="en-US" altLang="zh-CN" sz="2400" b="1" i="1" smtClean="0">
                            <a:latin typeface="Cambria Math" panose="02040503050406030204" pitchFamily="18" charset="0"/>
                            <a:ea typeface="华文宋体" panose="02010600040101010101" pitchFamily="2" charset="-122"/>
                          </a:rPr>
                        </m:ctrlPr>
                      </m:dPr>
                      <m:e>
                        <m:sSub>
                          <m:sSubPr>
                            <m:ctrlPr>
                              <a:rPr lang="en-US" altLang="zh-CN" sz="2400" b="1" i="1" smtClean="0">
                                <a:latin typeface="Cambria Math" panose="02040503050406030204" pitchFamily="18" charset="0"/>
                                <a:ea typeface="华文宋体" panose="02010600040101010101" pitchFamily="2" charset="-122"/>
                              </a:rPr>
                            </m:ctrlPr>
                          </m:sSubPr>
                          <m:e>
                            <m:r>
                              <a:rPr lang="en-US" altLang="zh-CN" sz="2400" b="1" i="1" smtClean="0">
                                <a:latin typeface="Cambria Math" panose="02040503050406030204" pitchFamily="18" charset="0"/>
                                <a:ea typeface="华文宋体" panose="02010600040101010101" pitchFamily="2" charset="-122"/>
                              </a:rPr>
                              <m:t>𝒕</m:t>
                            </m:r>
                          </m:e>
                          <m:sub>
                            <m:r>
                              <a:rPr lang="en-US" altLang="zh-CN" sz="2400" b="1" i="1" smtClean="0">
                                <a:latin typeface="Cambria Math" panose="02040503050406030204" pitchFamily="18" charset="0"/>
                                <a:ea typeface="华文宋体" panose="02010600040101010101" pitchFamily="2" charset="-122"/>
                              </a:rPr>
                              <m:t>𝒊𝒏𝒇𝒍𝒂𝒕𝒊𝒐𝒏</m:t>
                            </m:r>
                            <m:r>
                              <a:rPr lang="en-US" altLang="zh-CN" sz="2400" b="1" i="1" smtClean="0">
                                <a:latin typeface="Cambria Math" panose="02040503050406030204" pitchFamily="18" charset="0"/>
                                <a:ea typeface="华文宋体" panose="02010600040101010101" pitchFamily="2" charset="-122"/>
                              </a:rPr>
                              <m:t> </m:t>
                            </m:r>
                            <m:r>
                              <a:rPr lang="en-US" altLang="zh-CN" sz="2400" b="1" i="1" smtClean="0">
                                <a:latin typeface="Cambria Math" panose="02040503050406030204" pitchFamily="18" charset="0"/>
                                <a:ea typeface="华文宋体" panose="02010600040101010101" pitchFamily="2" charset="-122"/>
                              </a:rPr>
                              <m:t>𝒆𝒏𝒅</m:t>
                            </m:r>
                          </m:sub>
                        </m:sSub>
                        <m:r>
                          <a:rPr lang="en-US" altLang="zh-CN" sz="2400" b="1" i="1" smtClean="0">
                            <a:latin typeface="Cambria Math" panose="02040503050406030204" pitchFamily="18" charset="0"/>
                            <a:ea typeface="华文宋体" panose="02010600040101010101" pitchFamily="2" charset="-122"/>
                          </a:rPr>
                          <m:t>−</m:t>
                        </m:r>
                        <m:sSub>
                          <m:sSubPr>
                            <m:ctrlPr>
                              <a:rPr lang="en-US" altLang="zh-CN" sz="2400" b="1" i="1">
                                <a:latin typeface="Cambria Math" panose="02040503050406030204" pitchFamily="18" charset="0"/>
                                <a:ea typeface="华文宋体" panose="02010600040101010101" pitchFamily="2" charset="-122"/>
                              </a:rPr>
                            </m:ctrlPr>
                          </m:sSubPr>
                          <m:e>
                            <m:r>
                              <a:rPr lang="en-US" altLang="zh-CN" sz="2400" b="1" i="1">
                                <a:latin typeface="Cambria Math" panose="02040503050406030204" pitchFamily="18" charset="0"/>
                                <a:ea typeface="华文宋体" panose="02010600040101010101" pitchFamily="2" charset="-122"/>
                              </a:rPr>
                              <m:t>𝒕</m:t>
                            </m:r>
                          </m:e>
                          <m:sub>
                            <m:r>
                              <a:rPr lang="en-US" altLang="zh-CN" sz="2400" b="1" i="1">
                                <a:latin typeface="Cambria Math" panose="02040503050406030204" pitchFamily="18" charset="0"/>
                                <a:ea typeface="华文宋体" panose="02010600040101010101" pitchFamily="2" charset="-122"/>
                              </a:rPr>
                              <m:t>𝒊𝒏𝒇𝒍𝒂𝒕𝒊𝒐𝒏</m:t>
                            </m:r>
                            <m:r>
                              <a:rPr lang="en-US" altLang="zh-CN" sz="2400" b="1" i="1">
                                <a:latin typeface="Cambria Math" panose="02040503050406030204" pitchFamily="18" charset="0"/>
                                <a:ea typeface="华文宋体" panose="02010600040101010101" pitchFamily="2" charset="-122"/>
                              </a:rPr>
                              <m:t> </m:t>
                            </m:r>
                            <m:r>
                              <a:rPr lang="en-US" altLang="zh-CN" sz="2400" b="1" i="1" smtClean="0">
                                <a:latin typeface="Cambria Math" panose="02040503050406030204" pitchFamily="18" charset="0"/>
                                <a:ea typeface="华文宋体" panose="02010600040101010101" pitchFamily="2" charset="-122"/>
                              </a:rPr>
                              <m:t>𝒃𝒆𝒈𝒊𝒏</m:t>
                            </m:r>
                          </m:sub>
                        </m:sSub>
                      </m:e>
                    </m:d>
                    <m:r>
                      <a:rPr lang="en-US" altLang="zh-CN" sz="2400" b="1" i="1" smtClean="0">
                        <a:latin typeface="Cambria Math" panose="02040503050406030204" pitchFamily="18" charset="0"/>
                        <a:ea typeface="华文宋体" panose="02010600040101010101" pitchFamily="2" charset="-122"/>
                      </a:rPr>
                      <m:t> &gt;</m:t>
                    </m:r>
                    <m:r>
                      <a:rPr lang="en-US" altLang="zh-CN" sz="2400" b="1" i="1" smtClean="0">
                        <a:latin typeface="Cambria Math" panose="02040503050406030204" pitchFamily="18" charset="0"/>
                        <a:ea typeface="华文宋体" panose="02010600040101010101" pitchFamily="2" charset="-122"/>
                      </a:rPr>
                      <m:t>𝟔𝟎</m:t>
                    </m:r>
                    <m:r>
                      <a:rPr lang="zh-CN" altLang="en-US" sz="2400" b="1" i="1">
                        <a:latin typeface="Cambria Math" panose="02040503050406030204" pitchFamily="18" charset="0"/>
                        <a:ea typeface="华文宋体" panose="02010600040101010101" pitchFamily="2" charset="-122"/>
                      </a:rPr>
                      <m:t>，</m:t>
                    </m:r>
                  </m:oMath>
                </a14:m>
                <a:r>
                  <a:rPr lang="zh-CN" altLang="en-US" sz="2400" b="1" dirty="0" smtClean="0">
                    <a:latin typeface="华文宋体" panose="02010600040101010101" pitchFamily="2" charset="-122"/>
                    <a:ea typeface="华文宋体" panose="02010600040101010101" pitchFamily="2" charset="-122"/>
                  </a:rPr>
                  <a:t>尺度因子暴胀 </a:t>
                </a:r>
                <a14:m>
                  <m:oMath xmlns:m="http://schemas.openxmlformats.org/officeDocument/2006/math">
                    <m:sSup>
                      <m:sSupPr>
                        <m:ctrlPr>
                          <a:rPr lang="en-US" altLang="zh-CN" sz="2400" b="1" i="1" smtClean="0">
                            <a:latin typeface="Cambria Math" panose="02040503050406030204" pitchFamily="18" charset="0"/>
                            <a:ea typeface="华文宋体" panose="02010600040101010101" pitchFamily="2" charset="-122"/>
                          </a:rPr>
                        </m:ctrlPr>
                      </m:sSupPr>
                      <m:e>
                        <m:r>
                          <a:rPr lang="en-US" altLang="zh-CN" sz="2400" b="1" i="1" smtClean="0">
                            <a:latin typeface="Cambria Math" panose="02040503050406030204" pitchFamily="18" charset="0"/>
                            <a:ea typeface="华文宋体" panose="02010600040101010101" pitchFamily="2" charset="-122"/>
                          </a:rPr>
                          <m:t>𝒆</m:t>
                        </m:r>
                      </m:e>
                      <m:sup>
                        <m:r>
                          <a:rPr lang="en-US" altLang="zh-CN" sz="2400" b="1" i="1" smtClean="0">
                            <a:latin typeface="Cambria Math" panose="02040503050406030204" pitchFamily="18" charset="0"/>
                            <a:ea typeface="华文宋体" panose="02010600040101010101" pitchFamily="2" charset="-122"/>
                          </a:rPr>
                          <m:t>𝟔𝟎</m:t>
                        </m:r>
                      </m:sup>
                    </m:sSup>
                  </m:oMath>
                </a14:m>
                <a:r>
                  <a:rPr lang="zh-CN" altLang="en-US" sz="2400" b="1" dirty="0" smtClean="0">
                    <a:latin typeface="华文宋体" panose="02010600040101010101" pitchFamily="2" charset="-122"/>
                    <a:ea typeface="华文宋体" panose="02010600040101010101" pitchFamily="2" charset="-122"/>
                  </a:rPr>
                  <a:t>  倍</a:t>
                </a:r>
                <a:endParaRPr lang="zh-CN" altLang="en-US" sz="2400" b="1" dirty="0">
                  <a:latin typeface="华文宋体" panose="02010600040101010101" pitchFamily="2" charset="-122"/>
                  <a:ea typeface="华文宋体" panose="02010600040101010101" pitchFamily="2" charset="-122"/>
                </a:endParaRPr>
              </a:p>
            </p:txBody>
          </p:sp>
        </mc:Choice>
        <mc:Fallback xmlns="">
          <p:sp>
            <p:nvSpPr>
              <p:cNvPr id="5" name="标题 1"/>
              <p:cNvSpPr txBox="1">
                <a:spLocks noRot="1" noChangeAspect="1" noMove="1" noResize="1" noEditPoints="1" noAdjustHandles="1" noChangeArrowheads="1" noChangeShapeType="1" noTextEdit="1"/>
              </p:cNvSpPr>
              <p:nvPr/>
            </p:nvSpPr>
            <p:spPr>
              <a:xfrm>
                <a:off x="838200" y="365125"/>
                <a:ext cx="10873154" cy="1325563"/>
              </a:xfrm>
              <a:prstGeom prst="rect">
                <a:avLst/>
              </a:prstGeom>
              <a:blipFill>
                <a:blip r:embed="rId2"/>
                <a:stretch>
                  <a:fillRect l="-2019" t="-11982"/>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131094" y="6103394"/>
            <a:ext cx="640135" cy="647756"/>
          </a:xfrm>
          <a:prstGeom prst="rect">
            <a:avLst/>
          </a:prstGeom>
        </p:spPr>
      </p:pic>
      <p:pic>
        <p:nvPicPr>
          <p:cNvPr id="2" name="图片 1"/>
          <p:cNvPicPr>
            <a:picLocks noChangeAspect="1"/>
          </p:cNvPicPr>
          <p:nvPr/>
        </p:nvPicPr>
        <p:blipFill>
          <a:blip r:embed="rId4"/>
          <a:stretch>
            <a:fillRect/>
          </a:stretch>
        </p:blipFill>
        <p:spPr>
          <a:xfrm>
            <a:off x="925945" y="1690688"/>
            <a:ext cx="9484147" cy="3338512"/>
          </a:xfrm>
          <a:prstGeom prst="rect">
            <a:avLst/>
          </a:prstGeom>
        </p:spPr>
      </p:pic>
      <p:pic>
        <p:nvPicPr>
          <p:cNvPr id="3" name="图片 2"/>
          <p:cNvPicPr>
            <a:picLocks noChangeAspect="1"/>
          </p:cNvPicPr>
          <p:nvPr/>
        </p:nvPicPr>
        <p:blipFill>
          <a:blip r:embed="rId5"/>
          <a:stretch>
            <a:fillRect/>
          </a:stretch>
        </p:blipFill>
        <p:spPr>
          <a:xfrm>
            <a:off x="491454" y="5029200"/>
            <a:ext cx="11219900" cy="1582710"/>
          </a:xfrm>
          <a:prstGeom prst="rect">
            <a:avLst/>
          </a:prstGeom>
        </p:spPr>
      </p:pic>
      <p:sp>
        <p:nvSpPr>
          <p:cNvPr id="4" name="矩形 3"/>
          <p:cNvSpPr/>
          <p:nvPr/>
        </p:nvSpPr>
        <p:spPr>
          <a:xfrm>
            <a:off x="8669215" y="5961185"/>
            <a:ext cx="2242039" cy="5715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0507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简单的例子：被散播到全球的物种</a:t>
            </a:r>
            <a:endParaRPr lang="zh-CN" altLang="en-US"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040" y="1477328"/>
            <a:ext cx="4687147" cy="3515360"/>
          </a:xfrm>
          <a:prstGeom prst="rect">
            <a:avLst/>
          </a:prstGeom>
        </p:spPr>
      </p:pic>
      <p:sp>
        <p:nvSpPr>
          <p:cNvPr id="3" name="矩形 2"/>
          <p:cNvSpPr/>
          <p:nvPr/>
        </p:nvSpPr>
        <p:spPr>
          <a:xfrm>
            <a:off x="692834" y="5295652"/>
            <a:ext cx="5581943" cy="1338828"/>
          </a:xfrm>
          <a:prstGeom prst="rect">
            <a:avLst/>
          </a:prstGeom>
        </p:spPr>
        <p:txBody>
          <a:bodyPr wrap="square">
            <a:spAutoFit/>
          </a:bodyPr>
          <a:lstStyle/>
          <a:p>
            <a:pPr>
              <a:lnSpc>
                <a:spcPct val="150000"/>
              </a:lnSpc>
            </a:pPr>
            <a:r>
              <a:rPr lang="zh-CN" altLang="en-US" b="1" dirty="0">
                <a:solidFill>
                  <a:srgbClr val="136EC2"/>
                </a:solidFill>
                <a:latin typeface="arial" panose="020B0604020202020204" pitchFamily="34" charset="0"/>
                <a:hlinkClick r:id="rId3"/>
              </a:rPr>
              <a:t>飞机</a:t>
            </a:r>
            <a:r>
              <a:rPr lang="zh-CN" altLang="en-US" b="1" dirty="0" smtClean="0">
                <a:solidFill>
                  <a:srgbClr val="136EC2"/>
                </a:solidFill>
                <a:latin typeface="arial" panose="020B0604020202020204" pitchFamily="34" charset="0"/>
                <a:hlinkClick r:id="rId3"/>
              </a:rPr>
              <a:t>草</a:t>
            </a:r>
            <a:r>
              <a:rPr lang="zh-CN" altLang="en-US" dirty="0" smtClean="0">
                <a:solidFill>
                  <a:srgbClr val="333333"/>
                </a:solidFill>
                <a:latin typeface="arial" panose="020B0604020202020204" pitchFamily="34" charset="0"/>
              </a:rPr>
              <a:t>是</a:t>
            </a:r>
            <a:r>
              <a:rPr lang="zh-CN" altLang="en-US" dirty="0">
                <a:solidFill>
                  <a:srgbClr val="333333"/>
                </a:solidFill>
                <a:latin typeface="arial" panose="020B0604020202020204" pitchFamily="34" charset="0"/>
              </a:rPr>
              <a:t>多年生草本植物，根茎粗壮，横走</a:t>
            </a:r>
            <a:r>
              <a:rPr lang="zh-CN" altLang="en-US" dirty="0" smtClean="0">
                <a:solidFill>
                  <a:srgbClr val="333333"/>
                </a:solidFill>
                <a:latin typeface="arial" panose="020B0604020202020204" pitchFamily="34" charset="0"/>
              </a:rPr>
              <a:t>。原</a:t>
            </a:r>
            <a:r>
              <a:rPr lang="zh-CN" altLang="en-US" dirty="0">
                <a:solidFill>
                  <a:srgbClr val="333333"/>
                </a:solidFill>
                <a:latin typeface="arial" panose="020B0604020202020204" pitchFamily="34" charset="0"/>
              </a:rPr>
              <a:t>产中美洲，</a:t>
            </a:r>
            <a:r>
              <a:rPr lang="en-US" altLang="zh-CN" dirty="0">
                <a:solidFill>
                  <a:srgbClr val="333333"/>
                </a:solidFill>
                <a:latin typeface="arial" panose="020B0604020202020204" pitchFamily="34" charset="0"/>
              </a:rPr>
              <a:t>1920</a:t>
            </a:r>
            <a:r>
              <a:rPr lang="zh-CN" altLang="en-US" dirty="0">
                <a:solidFill>
                  <a:srgbClr val="333333"/>
                </a:solidFill>
                <a:latin typeface="arial" panose="020B0604020202020204" pitchFamily="34" charset="0"/>
              </a:rPr>
              <a:t>年代作为一种香料植物引种到泰国栽培，</a:t>
            </a:r>
            <a:r>
              <a:rPr lang="en-US" altLang="zh-CN" dirty="0">
                <a:solidFill>
                  <a:srgbClr val="333333"/>
                </a:solidFill>
                <a:latin typeface="arial" panose="020B0604020202020204" pitchFamily="34" charset="0"/>
              </a:rPr>
              <a:t>1934</a:t>
            </a:r>
            <a:r>
              <a:rPr lang="zh-CN" altLang="en-US" dirty="0">
                <a:solidFill>
                  <a:srgbClr val="333333"/>
                </a:solidFill>
                <a:latin typeface="arial" panose="020B0604020202020204" pitchFamily="34" charset="0"/>
              </a:rPr>
              <a:t>年在云南南部</a:t>
            </a:r>
            <a:r>
              <a:rPr lang="zh-CN" altLang="en-US" dirty="0" smtClean="0">
                <a:solidFill>
                  <a:srgbClr val="333333"/>
                </a:solidFill>
                <a:latin typeface="arial" panose="020B0604020202020204" pitchFamily="34" charset="0"/>
              </a:rPr>
              <a:t>发现。</a:t>
            </a:r>
            <a:r>
              <a:rPr lang="zh-CN" altLang="en-US" dirty="0">
                <a:solidFill>
                  <a:srgbClr val="333333"/>
                </a:solidFill>
                <a:latin typeface="arial" panose="020B0604020202020204" pitchFamily="34" charset="0"/>
              </a:rPr>
              <a:t>全球性入侵</a:t>
            </a:r>
            <a:r>
              <a:rPr lang="zh-CN" altLang="en-US" dirty="0" smtClean="0">
                <a:solidFill>
                  <a:srgbClr val="333333"/>
                </a:solidFill>
                <a:latin typeface="arial" panose="020B0604020202020204" pitchFamily="34" charset="0"/>
              </a:rPr>
              <a:t>物种。</a:t>
            </a:r>
            <a:endParaRPr lang="zh-CN" altLang="en-US" dirty="0"/>
          </a:p>
        </p:txBody>
      </p:sp>
      <p:sp>
        <p:nvSpPr>
          <p:cNvPr id="6" name="矩形 5"/>
          <p:cNvSpPr/>
          <p:nvPr/>
        </p:nvSpPr>
        <p:spPr>
          <a:xfrm>
            <a:off x="6843639" y="1577261"/>
            <a:ext cx="4804442" cy="4662815"/>
          </a:xfrm>
          <a:prstGeom prst="rect">
            <a:avLst/>
          </a:prstGeom>
        </p:spPr>
        <p:txBody>
          <a:bodyPr wrap="square">
            <a:spAutoFit/>
          </a:bodyPr>
          <a:lstStyle/>
          <a:p>
            <a:pPr>
              <a:lnSpc>
                <a:spcPct val="150000"/>
              </a:lnSpc>
            </a:pPr>
            <a:r>
              <a:rPr lang="zh-CN" altLang="en-US" dirty="0" smtClean="0"/>
              <a:t>人类活动把特定地点的物种带到全球。</a:t>
            </a:r>
            <a:endParaRPr lang="en-US" altLang="zh-CN" dirty="0" smtClean="0"/>
          </a:p>
          <a:p>
            <a:pPr>
              <a:lnSpc>
                <a:spcPct val="150000"/>
              </a:lnSpc>
            </a:pPr>
            <a:endParaRPr lang="en-US" altLang="zh-CN" dirty="0"/>
          </a:p>
          <a:p>
            <a:pPr>
              <a:lnSpc>
                <a:spcPct val="150000"/>
              </a:lnSpc>
            </a:pPr>
            <a:r>
              <a:rPr lang="zh-CN" altLang="en-US" dirty="0" smtClean="0"/>
              <a:t>如果在全球对该物种作基因检测，会发现它们非常一样。</a:t>
            </a:r>
            <a:endParaRPr lang="en-US" altLang="zh-CN" dirty="0" smtClean="0"/>
          </a:p>
          <a:p>
            <a:pPr>
              <a:lnSpc>
                <a:spcPct val="150000"/>
              </a:lnSpc>
            </a:pPr>
            <a:endParaRPr lang="en-US" altLang="zh-CN" dirty="0"/>
          </a:p>
          <a:p>
            <a:pPr>
              <a:lnSpc>
                <a:spcPct val="150000"/>
              </a:lnSpc>
            </a:pPr>
            <a:r>
              <a:rPr lang="zh-CN" altLang="en-US" dirty="0" smtClean="0"/>
              <a:t>并不是因为它们非常偶然地在各地选择了同样的初始基因演化到现在。</a:t>
            </a:r>
            <a:endParaRPr lang="en-US" altLang="zh-CN" dirty="0" smtClean="0"/>
          </a:p>
          <a:p>
            <a:pPr>
              <a:lnSpc>
                <a:spcPct val="150000"/>
              </a:lnSpc>
            </a:pPr>
            <a:endParaRPr lang="en-US" altLang="zh-CN" dirty="0"/>
          </a:p>
          <a:p>
            <a:pPr>
              <a:lnSpc>
                <a:spcPct val="150000"/>
              </a:lnSpc>
            </a:pPr>
            <a:r>
              <a:rPr lang="zh-CN" altLang="en-US" dirty="0" smtClean="0"/>
              <a:t>而是因为它们之前曾经在一个地方，后来被“暴胀”（人类飞机、轮船等活动）来开了距离，导致非常大尺度的均匀分布。</a:t>
            </a:r>
            <a:endParaRPr lang="zh-CN" altLang="en-US" dirty="0"/>
          </a:p>
        </p:txBody>
      </p:sp>
    </p:spTree>
    <p:extLst>
      <p:ext uri="{BB962C8B-B14F-4D97-AF65-F5344CB8AC3E}">
        <p14:creationId xmlns:p14="http://schemas.microsoft.com/office/powerpoint/2010/main" val="13182562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疑难二：</a:t>
            </a:r>
            <a:r>
              <a:rPr lang="zh-CN" altLang="en-US" b="1" dirty="0">
                <a:latin typeface="华文宋体" panose="02010600040101010101" pitchFamily="2" charset="-122"/>
                <a:ea typeface="华文宋体" panose="02010600040101010101" pitchFamily="2" charset="-122"/>
              </a:rPr>
              <a:t>平坦</a:t>
            </a:r>
            <a:r>
              <a:rPr lang="zh-CN" altLang="en-US" b="1" dirty="0" smtClean="0">
                <a:latin typeface="华文宋体" panose="02010600040101010101" pitchFamily="2" charset="-122"/>
                <a:ea typeface="华文宋体" panose="02010600040101010101" pitchFamily="2" charset="-122"/>
              </a:rPr>
              <a:t>性问题</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01911" y="6132577"/>
            <a:ext cx="640135" cy="647756"/>
          </a:xfrm>
          <a:prstGeom prst="rect">
            <a:avLst/>
          </a:prstGeom>
        </p:spPr>
      </p:pic>
      <p:pic>
        <p:nvPicPr>
          <p:cNvPr id="2" name="图片 1"/>
          <p:cNvPicPr>
            <a:picLocks noChangeAspect="1"/>
          </p:cNvPicPr>
          <p:nvPr/>
        </p:nvPicPr>
        <p:blipFill>
          <a:blip r:embed="rId3"/>
          <a:stretch>
            <a:fillRect/>
          </a:stretch>
        </p:blipFill>
        <p:spPr>
          <a:xfrm>
            <a:off x="838200" y="2994195"/>
            <a:ext cx="10191444" cy="2813218"/>
          </a:xfrm>
          <a:prstGeom prst="rect">
            <a:avLst/>
          </a:prstGeom>
        </p:spPr>
      </p:pic>
      <p:pic>
        <p:nvPicPr>
          <p:cNvPr id="7" name="图片 6"/>
          <p:cNvPicPr>
            <a:picLocks noChangeAspect="1"/>
          </p:cNvPicPr>
          <p:nvPr/>
        </p:nvPicPr>
        <p:blipFill>
          <a:blip r:embed="rId4"/>
          <a:stretch>
            <a:fillRect/>
          </a:stretch>
        </p:blipFill>
        <p:spPr>
          <a:xfrm>
            <a:off x="3203822" y="1522250"/>
            <a:ext cx="5220152" cy="1089754"/>
          </a:xfrm>
          <a:prstGeom prst="rect">
            <a:avLst/>
          </a:prstGeom>
        </p:spPr>
      </p:pic>
      <p:pic>
        <p:nvPicPr>
          <p:cNvPr id="10" name="图片 9"/>
          <p:cNvPicPr>
            <a:picLocks noChangeAspect="1"/>
          </p:cNvPicPr>
          <p:nvPr/>
        </p:nvPicPr>
        <p:blipFill>
          <a:blip r:embed="rId2"/>
          <a:stretch>
            <a:fillRect/>
          </a:stretch>
        </p:blipFill>
        <p:spPr>
          <a:xfrm>
            <a:off x="9427494" y="3191582"/>
            <a:ext cx="1379936" cy="647756"/>
          </a:xfrm>
          <a:prstGeom prst="rect">
            <a:avLst/>
          </a:prstGeom>
        </p:spPr>
      </p:pic>
    </p:spTree>
    <p:extLst>
      <p:ext uri="{BB962C8B-B14F-4D97-AF65-F5344CB8AC3E}">
        <p14:creationId xmlns:p14="http://schemas.microsoft.com/office/powerpoint/2010/main" val="2028665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暴</a:t>
            </a:r>
            <a:r>
              <a:rPr lang="zh-CN" altLang="en-US" b="1" dirty="0" smtClean="0">
                <a:latin typeface="华文宋体" panose="02010600040101010101" pitchFamily="2" charset="-122"/>
                <a:ea typeface="华文宋体" panose="02010600040101010101" pitchFamily="2" charset="-122"/>
              </a:rPr>
              <a:t>胀对平坦性问题的解决</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3" name="图片 2"/>
          <p:cNvPicPr>
            <a:picLocks noChangeAspect="1"/>
          </p:cNvPicPr>
          <p:nvPr/>
        </p:nvPicPr>
        <p:blipFill>
          <a:blip r:embed="rId3"/>
          <a:stretch>
            <a:fillRect/>
          </a:stretch>
        </p:blipFill>
        <p:spPr>
          <a:xfrm>
            <a:off x="451161" y="1389283"/>
            <a:ext cx="11037506" cy="1710461"/>
          </a:xfrm>
          <a:prstGeom prst="rect">
            <a:avLst/>
          </a:prstGeom>
        </p:spPr>
      </p:pic>
      <p:pic>
        <p:nvPicPr>
          <p:cNvPr id="8" name="图片 7"/>
          <p:cNvPicPr>
            <a:picLocks noChangeAspect="1"/>
          </p:cNvPicPr>
          <p:nvPr/>
        </p:nvPicPr>
        <p:blipFill>
          <a:blip r:embed="rId4"/>
          <a:stretch>
            <a:fillRect/>
          </a:stretch>
        </p:blipFill>
        <p:spPr>
          <a:xfrm>
            <a:off x="3013659" y="3293810"/>
            <a:ext cx="5912509" cy="3324173"/>
          </a:xfrm>
          <a:prstGeom prst="rect">
            <a:avLst/>
          </a:prstGeom>
        </p:spPr>
      </p:pic>
    </p:spTree>
    <p:extLst>
      <p:ext uri="{BB962C8B-B14F-4D97-AF65-F5344CB8AC3E}">
        <p14:creationId xmlns:p14="http://schemas.microsoft.com/office/powerpoint/2010/main" val="4200129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暴胀对平坦性问题的解决</a:t>
            </a: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451160" y="2834122"/>
                <a:ext cx="11862759" cy="3970318"/>
              </a:xfrm>
              <a:prstGeom prst="rect">
                <a:avLst/>
              </a:prstGeom>
              <a:noFill/>
            </p:spPr>
            <p:txBody>
              <a:bodyPr wrap="square" rtlCol="0">
                <a:spAutoFit/>
              </a:bodyPr>
              <a:lstStyle/>
              <a:p>
                <a:pPr>
                  <a:lnSpc>
                    <a:spcPct val="150000"/>
                  </a:lnSpc>
                </a:pPr>
                <a:r>
                  <a:rPr lang="en-US" altLang="zh-CN" sz="2400" i="1" dirty="0" smtClean="0">
                    <a:latin typeface="Times New Roman" panose="02020603050405020304" pitchFamily="18" charset="0"/>
                    <a:cs typeface="Times New Roman" panose="02020603050405020304" pitchFamily="18" charset="0"/>
                  </a:rPr>
                  <a:t>K</a:t>
                </a:r>
                <a:r>
                  <a:rPr lang="en-US" altLang="zh-CN" sz="2400" dirty="0" smtClean="0"/>
                  <a:t> </a:t>
                </a:r>
                <a:r>
                  <a:rPr lang="zh-CN" altLang="en-US" sz="2400" dirty="0" smtClean="0"/>
                  <a:t>是常数。            代表宇宙曲率的能量密度。</a:t>
                </a:r>
                <a:endParaRPr lang="en-US" altLang="zh-CN" sz="2400" dirty="0" smtClean="0"/>
              </a:p>
              <a:p>
                <a:pPr>
                  <a:lnSpc>
                    <a:spcPct val="150000"/>
                  </a:lnSpc>
                </a:pPr>
                <a:endParaRPr lang="en-US" altLang="zh-CN" sz="2400" dirty="0"/>
              </a:p>
              <a:p>
                <a:pPr>
                  <a:lnSpc>
                    <a:spcPct val="150000"/>
                  </a:lnSpc>
                </a:pPr>
                <a:r>
                  <a:rPr lang="zh-CN" altLang="en-US" sz="2400" dirty="0" smtClean="0"/>
                  <a:t>物质主导时哈勃参数按照尺度因子 </a:t>
                </a:r>
                <a:r>
                  <a:rPr lang="en-US" altLang="zh-CN" sz="2400" dirty="0" smtClean="0"/>
                  <a:t>-3/2 </a:t>
                </a:r>
                <a:r>
                  <a:rPr lang="zh-CN" altLang="en-US" sz="2400" dirty="0" smtClean="0"/>
                  <a:t>次方演化，左式 </a:t>
                </a:r>
                <a:r>
                  <a:rPr lang="en-US" altLang="zh-CN" sz="2400" dirty="0" smtClean="0"/>
                  <a:t>~ </a:t>
                </a:r>
                <a:r>
                  <a:rPr lang="zh-CN" altLang="en-US" sz="2400" dirty="0" smtClean="0"/>
                  <a:t>标度因子</a:t>
                </a:r>
                <a:r>
                  <a:rPr lang="zh-CN" altLang="en-US" sz="2400" dirty="0"/>
                  <a:t>；</a:t>
                </a:r>
                <a:endParaRPr lang="en-US" altLang="zh-CN" sz="2400" dirty="0" smtClean="0"/>
              </a:p>
              <a:p>
                <a:pPr>
                  <a:lnSpc>
                    <a:spcPct val="150000"/>
                  </a:lnSpc>
                </a:pPr>
                <a:r>
                  <a:rPr lang="zh-CN" altLang="en-US" sz="2400" dirty="0" smtClean="0"/>
                  <a:t>在温度为</a:t>
                </a:r>
                <a:r>
                  <a:rPr lang="en-US" altLang="zh-CN" sz="2400" dirty="0" smtClean="0"/>
                  <a:t>10,000</a:t>
                </a:r>
                <a:r>
                  <a:rPr lang="zh-CN" altLang="en-US" sz="2400" dirty="0" smtClean="0"/>
                  <a:t>开尔文时，曲率的比例（左式）只有现在的万分之一大小。</a:t>
                </a:r>
                <a:endParaRPr lang="en-US" altLang="zh-CN" sz="2400" dirty="0" smtClean="0"/>
              </a:p>
              <a:p>
                <a:pPr>
                  <a:lnSpc>
                    <a:spcPct val="150000"/>
                  </a:lnSpc>
                </a:pPr>
                <a:endParaRPr lang="en-US" altLang="zh-CN" sz="2400" dirty="0"/>
              </a:p>
              <a:p>
                <a:pPr>
                  <a:lnSpc>
                    <a:spcPct val="150000"/>
                  </a:lnSpc>
                </a:pPr>
                <a:r>
                  <a:rPr lang="zh-CN" altLang="en-US" sz="2400" dirty="0" smtClean="0"/>
                  <a:t>辐射主导时期哈勃参数按照尺度因子 </a:t>
                </a:r>
                <a:r>
                  <a:rPr lang="en-US" altLang="zh-CN" sz="2400" dirty="0" smtClean="0"/>
                  <a:t>-2 </a:t>
                </a:r>
                <a:r>
                  <a:rPr lang="zh-CN" altLang="en-US" sz="2400" dirty="0" smtClean="0"/>
                  <a:t>次方演化，左式 </a:t>
                </a:r>
                <a:r>
                  <a:rPr lang="en-US" altLang="zh-CN" sz="2400" dirty="0" smtClean="0"/>
                  <a:t>~ </a:t>
                </a:r>
                <a:r>
                  <a:rPr lang="zh-CN" altLang="en-US" sz="2400" dirty="0" smtClean="0"/>
                  <a:t>标度因子平方。</a:t>
                </a:r>
                <a:endParaRPr lang="en-US" altLang="zh-CN" sz="2400" dirty="0" smtClean="0"/>
              </a:p>
              <a:p>
                <a:pPr>
                  <a:lnSpc>
                    <a:spcPct val="150000"/>
                  </a:lnSpc>
                </a:pPr>
                <a:r>
                  <a:rPr lang="zh-CN" altLang="en-US" sz="2400" dirty="0" smtClean="0"/>
                  <a:t>在正负电子湮灭时期，温度</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10</m:t>
                        </m:r>
                      </m:sup>
                    </m:sSup>
                  </m:oMath>
                </a14:m>
                <a:r>
                  <a:rPr lang="en-US" altLang="zh-CN" sz="2400" dirty="0" smtClean="0"/>
                  <a:t> </a:t>
                </a:r>
                <a:r>
                  <a:rPr lang="zh-CN" altLang="en-US" sz="2400" dirty="0" smtClean="0"/>
                  <a:t>开尔文，曲率的比例只有现在的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smtClean="0">
                            <a:latin typeface="Cambria Math" panose="02040503050406030204" pitchFamily="18" charset="0"/>
                          </a:rPr>
                          <m:t>−</m:t>
                        </m:r>
                        <m:r>
                          <a:rPr lang="en-US" altLang="zh-CN" sz="2400" i="1">
                            <a:latin typeface="Cambria Math" panose="02040503050406030204" pitchFamily="18" charset="0"/>
                          </a:rPr>
                          <m:t>1</m:t>
                        </m:r>
                        <m:r>
                          <a:rPr lang="en-US" altLang="zh-CN" sz="2400" b="0" i="1" smtClean="0">
                            <a:latin typeface="Cambria Math" panose="02040503050406030204" pitchFamily="18" charset="0"/>
                          </a:rPr>
                          <m:t>6</m:t>
                        </m:r>
                      </m:sup>
                    </m:sSup>
                  </m:oMath>
                </a14:m>
                <a:r>
                  <a:rPr lang="zh-CN" altLang="en-US" sz="2400" dirty="0" smtClean="0"/>
                  <a:t>大小。</a:t>
                </a:r>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451160" y="2834122"/>
                <a:ext cx="11862759" cy="3970318"/>
              </a:xfrm>
              <a:prstGeom prst="rect">
                <a:avLst/>
              </a:prstGeom>
              <a:blipFill>
                <a:blip r:embed="rId3"/>
                <a:stretch>
                  <a:fillRect l="-771" b="-1382"/>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3203822" y="1522250"/>
            <a:ext cx="5220152" cy="1089754"/>
          </a:xfrm>
          <a:prstGeom prst="rect">
            <a:avLst/>
          </a:prstGeom>
        </p:spPr>
      </p:pic>
      <p:pic>
        <p:nvPicPr>
          <p:cNvPr id="2" name="图片 1"/>
          <p:cNvPicPr>
            <a:picLocks noChangeAspect="1"/>
          </p:cNvPicPr>
          <p:nvPr/>
        </p:nvPicPr>
        <p:blipFill>
          <a:blip r:embed="rId5"/>
          <a:stretch>
            <a:fillRect/>
          </a:stretch>
        </p:blipFill>
        <p:spPr>
          <a:xfrm>
            <a:off x="2126268" y="2728568"/>
            <a:ext cx="838273" cy="914479"/>
          </a:xfrm>
          <a:prstGeom prst="rect">
            <a:avLst/>
          </a:prstGeom>
        </p:spPr>
      </p:pic>
    </p:spTree>
    <p:extLst>
      <p:ext uri="{BB962C8B-B14F-4D97-AF65-F5344CB8AC3E}">
        <p14:creationId xmlns:p14="http://schemas.microsoft.com/office/powerpoint/2010/main" val="13623345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暴胀对平坦性问题的解决</a:t>
            </a:r>
          </a:p>
        </p:txBody>
      </p:sp>
      <p:pic>
        <p:nvPicPr>
          <p:cNvPr id="4" name="图片 3"/>
          <p:cNvPicPr>
            <a:picLocks noChangeAspect="1"/>
          </p:cNvPicPr>
          <p:nvPr/>
        </p:nvPicPr>
        <p:blipFill>
          <a:blip r:embed="rId2"/>
          <a:stretch>
            <a:fillRect/>
          </a:stretch>
        </p:blipFill>
        <p:spPr>
          <a:xfrm>
            <a:off x="291369" y="1459719"/>
            <a:ext cx="11419985" cy="2068019"/>
          </a:xfrm>
          <a:prstGeom prst="rect">
            <a:avLst/>
          </a:prstGeom>
        </p:spPr>
      </p:pic>
      <p:pic>
        <p:nvPicPr>
          <p:cNvPr id="7" name="图片 6"/>
          <p:cNvPicPr>
            <a:picLocks noChangeAspect="1"/>
          </p:cNvPicPr>
          <p:nvPr/>
        </p:nvPicPr>
        <p:blipFill>
          <a:blip r:embed="rId3"/>
          <a:stretch>
            <a:fillRect/>
          </a:stretch>
        </p:blipFill>
        <p:spPr>
          <a:xfrm>
            <a:off x="1906143" y="3421082"/>
            <a:ext cx="7430144" cy="3436918"/>
          </a:xfrm>
          <a:prstGeom prst="rect">
            <a:avLst/>
          </a:prstGeom>
        </p:spPr>
      </p:pic>
      <p:pic>
        <p:nvPicPr>
          <p:cNvPr id="9" name="图片 8"/>
          <p:cNvPicPr>
            <a:picLocks noChangeAspect="1"/>
          </p:cNvPicPr>
          <p:nvPr/>
        </p:nvPicPr>
        <p:blipFill>
          <a:blip r:embed="rId4"/>
          <a:stretch>
            <a:fillRect/>
          </a:stretch>
        </p:blipFill>
        <p:spPr>
          <a:xfrm>
            <a:off x="1999895" y="6267981"/>
            <a:ext cx="8192210" cy="457240"/>
          </a:xfrm>
          <a:prstGeom prst="rect">
            <a:avLst/>
          </a:prstGeom>
        </p:spPr>
      </p:pic>
      <p:sp>
        <p:nvSpPr>
          <p:cNvPr id="10" name="矩形 9"/>
          <p:cNvSpPr/>
          <p:nvPr/>
        </p:nvSpPr>
        <p:spPr>
          <a:xfrm>
            <a:off x="8554916" y="6267981"/>
            <a:ext cx="2101362" cy="4572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832128" y="3744623"/>
            <a:ext cx="4240388" cy="2308324"/>
          </a:xfrm>
          <a:prstGeom prst="rect">
            <a:avLst/>
          </a:prstGeom>
          <a:noFill/>
          <a:ln w="38100">
            <a:solidFill>
              <a:schemeClr val="accent1"/>
            </a:solidFill>
          </a:ln>
        </p:spPr>
        <p:txBody>
          <a:bodyPr wrap="square" rtlCol="0">
            <a:spAutoFit/>
          </a:bodyPr>
          <a:lstStyle/>
          <a:p>
            <a:r>
              <a:rPr lang="zh-CN" altLang="en-US" b="1" dirty="0" smtClean="0"/>
              <a:t>要解释那么小的曲率比例，需要暴胀把曲率按照 </a:t>
            </a:r>
            <a:r>
              <a:rPr lang="en-US" altLang="zh-CN" b="1" dirty="0" smtClean="0"/>
              <a:t>a^2 </a:t>
            </a:r>
            <a:r>
              <a:rPr lang="zh-CN" altLang="en-US" b="1" dirty="0" smtClean="0"/>
              <a:t>稀释掉。</a:t>
            </a:r>
            <a:endParaRPr lang="en-US" altLang="zh-CN" b="1" dirty="0" smtClean="0"/>
          </a:p>
          <a:p>
            <a:r>
              <a:rPr lang="zh-CN" altLang="en-US" b="1" dirty="0" smtClean="0"/>
              <a:t>把这个结果开根号、取对数，得到</a:t>
            </a:r>
            <a:endParaRPr lang="en-US" altLang="zh-CN" b="1" dirty="0" smtClean="0"/>
          </a:p>
          <a:p>
            <a:endParaRPr lang="en-US" altLang="zh-CN" b="1" dirty="0"/>
          </a:p>
          <a:p>
            <a:endParaRPr lang="en-US" altLang="zh-CN" b="1" dirty="0" smtClean="0"/>
          </a:p>
          <a:p>
            <a:endParaRPr lang="en-US" altLang="zh-CN" b="1" dirty="0" smtClean="0"/>
          </a:p>
          <a:p>
            <a:endParaRPr lang="en-US" altLang="zh-CN" b="1" dirty="0" smtClean="0"/>
          </a:p>
          <a:p>
            <a:r>
              <a:rPr lang="zh-CN" altLang="en-US" b="1" dirty="0"/>
              <a:t>所以</a:t>
            </a:r>
            <a:r>
              <a:rPr lang="zh-CN" altLang="en-US" b="1" dirty="0" smtClean="0"/>
              <a:t>也需要 </a:t>
            </a:r>
            <a:r>
              <a:rPr lang="en-US" altLang="zh-CN" b="1" dirty="0" smtClean="0"/>
              <a:t>~ 60</a:t>
            </a:r>
            <a:r>
              <a:rPr lang="zh-CN" altLang="en-US" b="1" dirty="0" smtClean="0"/>
              <a:t>个</a:t>
            </a:r>
            <a:r>
              <a:rPr lang="en-US" altLang="zh-CN" b="1" dirty="0" smtClean="0"/>
              <a:t>e-folding</a:t>
            </a:r>
            <a:r>
              <a:rPr lang="zh-CN" altLang="en-US" b="1" dirty="0" smtClean="0"/>
              <a:t>。</a:t>
            </a:r>
            <a:endParaRPr lang="zh-CN" altLang="en-US" b="1" dirty="0"/>
          </a:p>
        </p:txBody>
      </p:sp>
      <p:pic>
        <p:nvPicPr>
          <p:cNvPr id="13" name="图片 12"/>
          <p:cNvPicPr>
            <a:picLocks noChangeAspect="1"/>
          </p:cNvPicPr>
          <p:nvPr/>
        </p:nvPicPr>
        <p:blipFill>
          <a:blip r:embed="rId5"/>
          <a:stretch>
            <a:fillRect/>
          </a:stretch>
        </p:blipFill>
        <p:spPr>
          <a:xfrm>
            <a:off x="8543563" y="4745142"/>
            <a:ext cx="2817518" cy="885217"/>
          </a:xfrm>
          <a:prstGeom prst="rect">
            <a:avLst/>
          </a:prstGeom>
          <a:ln w="12700">
            <a:solidFill>
              <a:schemeClr val="tx1"/>
            </a:solidFill>
          </a:ln>
        </p:spPr>
      </p:pic>
    </p:spTree>
    <p:extLst>
      <p:ext uri="{BB962C8B-B14F-4D97-AF65-F5344CB8AC3E}">
        <p14:creationId xmlns:p14="http://schemas.microsoft.com/office/powerpoint/2010/main" val="42521567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暴胀对平坦性问题的解决</a:t>
            </a: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sp>
        <p:nvSpPr>
          <p:cNvPr id="3" name="文本框 2"/>
          <p:cNvSpPr txBox="1"/>
          <p:nvPr/>
        </p:nvSpPr>
        <p:spPr>
          <a:xfrm>
            <a:off x="451160" y="2834122"/>
            <a:ext cx="11862759" cy="2308324"/>
          </a:xfrm>
          <a:prstGeom prst="rect">
            <a:avLst/>
          </a:prstGeom>
          <a:noFill/>
        </p:spPr>
        <p:txBody>
          <a:bodyPr wrap="square" rtlCol="0">
            <a:spAutoFit/>
          </a:bodyPr>
          <a:lstStyle/>
          <a:p>
            <a:pPr>
              <a:lnSpc>
                <a:spcPct val="150000"/>
              </a:lnSpc>
            </a:pPr>
            <a:r>
              <a:rPr lang="zh-CN" altLang="en-US" sz="2400" dirty="0" smtClean="0"/>
              <a:t>暴胀时期 </a:t>
            </a:r>
            <a:r>
              <a:rPr lang="en-US" altLang="zh-CN" sz="2400" i="1" dirty="0" smtClean="0">
                <a:latin typeface="Times New Roman" panose="02020603050405020304" pitchFamily="18" charset="0"/>
                <a:cs typeface="Times New Roman" panose="02020603050405020304" pitchFamily="18" charset="0"/>
              </a:rPr>
              <a:t>H</a:t>
            </a:r>
            <a:r>
              <a:rPr lang="en-US" altLang="zh-CN" sz="2400" i="1" dirty="0" smtClean="0"/>
              <a:t> </a:t>
            </a:r>
            <a:r>
              <a:rPr lang="zh-CN" altLang="en-US" sz="2400" dirty="0" smtClean="0"/>
              <a:t>为常数，          随标度因子的指数膨胀而衰减。</a:t>
            </a:r>
            <a:endParaRPr lang="en-US" altLang="zh-CN" sz="2400" dirty="0" smtClean="0"/>
          </a:p>
          <a:p>
            <a:pPr>
              <a:lnSpc>
                <a:spcPct val="150000"/>
              </a:lnSpc>
            </a:pPr>
            <a:endParaRPr lang="en-US" altLang="zh-CN" sz="2400" dirty="0"/>
          </a:p>
          <a:p>
            <a:pPr>
              <a:lnSpc>
                <a:spcPct val="150000"/>
              </a:lnSpc>
            </a:pPr>
            <a:r>
              <a:rPr lang="zh-CN" altLang="en-US" sz="2400" dirty="0" smtClean="0"/>
              <a:t>为了理解空间曲率为什么在早期宇宙中那么平直，不需要作任何假设，只要在辐射主导之前有一个充分的暴胀时期，曲率就会被压低到很小。</a:t>
            </a:r>
            <a:endParaRPr lang="en-US" altLang="zh-CN" sz="2400" dirty="0" smtClean="0"/>
          </a:p>
        </p:txBody>
      </p:sp>
      <p:pic>
        <p:nvPicPr>
          <p:cNvPr id="8" name="图片 7"/>
          <p:cNvPicPr>
            <a:picLocks noChangeAspect="1"/>
          </p:cNvPicPr>
          <p:nvPr/>
        </p:nvPicPr>
        <p:blipFill>
          <a:blip r:embed="rId3"/>
          <a:stretch>
            <a:fillRect/>
          </a:stretch>
        </p:blipFill>
        <p:spPr>
          <a:xfrm>
            <a:off x="3203822" y="1522250"/>
            <a:ext cx="5220152" cy="1089754"/>
          </a:xfrm>
          <a:prstGeom prst="rect">
            <a:avLst/>
          </a:prstGeom>
        </p:spPr>
      </p:pic>
      <p:pic>
        <p:nvPicPr>
          <p:cNvPr id="9" name="图片 8"/>
          <p:cNvPicPr>
            <a:picLocks noChangeAspect="1"/>
          </p:cNvPicPr>
          <p:nvPr/>
        </p:nvPicPr>
        <p:blipFill>
          <a:blip r:embed="rId4"/>
          <a:stretch>
            <a:fillRect/>
          </a:stretch>
        </p:blipFill>
        <p:spPr>
          <a:xfrm>
            <a:off x="3351952" y="2728191"/>
            <a:ext cx="838273" cy="914479"/>
          </a:xfrm>
          <a:prstGeom prst="rect">
            <a:avLst/>
          </a:prstGeom>
        </p:spPr>
      </p:pic>
    </p:spTree>
    <p:extLst>
      <p:ext uri="{BB962C8B-B14F-4D97-AF65-F5344CB8AC3E}">
        <p14:creationId xmlns:p14="http://schemas.microsoft.com/office/powerpoint/2010/main" val="1550842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疑难三：拓扑缺陷问题</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2" name="图片 1"/>
          <p:cNvPicPr>
            <a:picLocks noChangeAspect="1"/>
          </p:cNvPicPr>
          <p:nvPr/>
        </p:nvPicPr>
        <p:blipFill>
          <a:blip r:embed="rId3"/>
          <a:stretch>
            <a:fillRect/>
          </a:stretch>
        </p:blipFill>
        <p:spPr>
          <a:xfrm>
            <a:off x="1061359" y="2251644"/>
            <a:ext cx="10440380" cy="1883475"/>
          </a:xfrm>
          <a:prstGeom prst="rect">
            <a:avLst/>
          </a:prstGeom>
        </p:spPr>
      </p:pic>
    </p:spTree>
    <p:extLst>
      <p:ext uri="{BB962C8B-B14F-4D97-AF65-F5344CB8AC3E}">
        <p14:creationId xmlns:p14="http://schemas.microsoft.com/office/powerpoint/2010/main" val="24558545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疑难三：拓扑</a:t>
            </a:r>
            <a:r>
              <a:rPr lang="zh-CN" altLang="en-US" b="1" dirty="0" smtClean="0">
                <a:latin typeface="华文宋体" panose="02010600040101010101" pitchFamily="2" charset="-122"/>
                <a:ea typeface="华文宋体" panose="02010600040101010101" pitchFamily="2" charset="-122"/>
              </a:rPr>
              <a:t>缺陷问题</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2" name="图片 1"/>
          <p:cNvPicPr>
            <a:picLocks noChangeAspect="1"/>
          </p:cNvPicPr>
          <p:nvPr/>
        </p:nvPicPr>
        <p:blipFill>
          <a:blip r:embed="rId3"/>
          <a:stretch>
            <a:fillRect/>
          </a:stretch>
        </p:blipFill>
        <p:spPr>
          <a:xfrm>
            <a:off x="838200" y="1443629"/>
            <a:ext cx="9218150" cy="103692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4192" y="2381286"/>
            <a:ext cx="4925568" cy="4295553"/>
          </a:xfrm>
          <a:prstGeom prst="rect">
            <a:avLst/>
          </a:prstGeom>
        </p:spPr>
      </p:pic>
    </p:spTree>
    <p:extLst>
      <p:ext uri="{BB962C8B-B14F-4D97-AF65-F5344CB8AC3E}">
        <p14:creationId xmlns:p14="http://schemas.microsoft.com/office/powerpoint/2010/main" val="27708189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6416" y="2778370"/>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3.2 </a:t>
            </a:r>
            <a:r>
              <a:rPr lang="zh-CN" altLang="en-US" b="1" dirty="0" smtClean="0">
                <a:latin typeface="华文宋体" panose="02010600040101010101" pitchFamily="2" charset="-122"/>
                <a:ea typeface="华文宋体" panose="02010600040101010101" pitchFamily="2" charset="-122"/>
              </a:rPr>
              <a:t>单场慢滚暴胀简介</a:t>
            </a: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750733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黑体" panose="02010609060101010101" pitchFamily="49" charset="-122"/>
                <a:ea typeface="黑体" panose="02010609060101010101" pitchFamily="49" charset="-122"/>
              </a:rPr>
              <a:t>内容提要</a:t>
            </a:r>
            <a:endParaRPr lang="zh-CN" altLang="en-US" b="1" dirty="0">
              <a:latin typeface="黑体" panose="02010609060101010101" pitchFamily="49" charset="-122"/>
              <a:ea typeface="黑体" panose="02010609060101010101" pitchFamily="49" charset="-122"/>
            </a:endParaRPr>
          </a:p>
        </p:txBody>
      </p:sp>
      <p:sp>
        <p:nvSpPr>
          <p:cNvPr id="6" name="内容占位符 2"/>
          <p:cNvSpPr>
            <a:spLocks noGrp="1"/>
          </p:cNvSpPr>
          <p:nvPr>
            <p:ph idx="1"/>
          </p:nvPr>
        </p:nvSpPr>
        <p:spPr>
          <a:xfrm>
            <a:off x="838200" y="1496291"/>
            <a:ext cx="10993582" cy="5190836"/>
          </a:xfrm>
        </p:spPr>
        <p:txBody>
          <a:bodyPr>
            <a:normAutofit lnSpcReduction="10000"/>
          </a:bodyPr>
          <a:lstStyle/>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热大爆炸宇宙学简介</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1800" dirty="0" smtClean="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基本</a:t>
            </a:r>
            <a:r>
              <a:rPr lang="zh-CN" altLang="en-US" sz="1800" dirty="0" smtClean="0">
                <a:latin typeface="黑体" panose="02010609060101010101" pitchFamily="49" charset="-122"/>
                <a:ea typeface="黑体" panose="02010609060101010101" pitchFamily="49" charset="-122"/>
              </a:rPr>
              <a:t>图像；宇宙膨胀、微波背景辐射（</a:t>
            </a:r>
            <a:r>
              <a:rPr lang="en-US" altLang="zh-CN" sz="1800" dirty="0" smtClean="0">
                <a:latin typeface="黑体" panose="02010609060101010101" pitchFamily="49" charset="-122"/>
                <a:ea typeface="黑体" panose="02010609060101010101" pitchFamily="49" charset="-122"/>
              </a:rPr>
              <a:t>CMB</a:t>
            </a:r>
            <a:r>
              <a:rPr lang="zh-CN" altLang="en-US" sz="1800" dirty="0" smtClean="0">
                <a:latin typeface="黑体" panose="02010609060101010101" pitchFamily="49" charset="-122"/>
                <a:ea typeface="黑体" panose="02010609060101010101" pitchFamily="49" charset="-122"/>
              </a:rPr>
              <a:t>）等观测支持</a:t>
            </a:r>
            <a:endParaRPr lang="en-US" altLang="zh-CN" sz="20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宇宙度规与动力学</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dirty="0" smtClean="0">
                <a:latin typeface="黑体" panose="02010609060101010101" pitchFamily="49" charset="-122"/>
                <a:ea typeface="黑体" panose="02010609060101010101" pitchFamily="49" charset="-122"/>
              </a:rPr>
              <a:t>		</a:t>
            </a:r>
            <a:r>
              <a:rPr lang="en-US" altLang="zh-CN" sz="1800" dirty="0" smtClean="0">
                <a:latin typeface="黑体" panose="02010609060101010101" pitchFamily="49" charset="-122"/>
                <a:ea typeface="黑体" panose="02010609060101010101" pitchFamily="49" charset="-122"/>
              </a:rPr>
              <a:t>FRW </a:t>
            </a:r>
            <a:r>
              <a:rPr lang="zh-CN" altLang="en-US" sz="1800" dirty="0" smtClean="0">
                <a:latin typeface="黑体" panose="02010609060101010101" pitchFamily="49" charset="-122"/>
                <a:ea typeface="黑体" panose="02010609060101010101" pitchFamily="49" charset="-122"/>
              </a:rPr>
              <a:t>度规；</a:t>
            </a:r>
            <a:r>
              <a:rPr lang="en-US" altLang="zh-CN" sz="1800" dirty="0" smtClean="0">
                <a:latin typeface="黑体" panose="02010609060101010101" pitchFamily="49" charset="-122"/>
                <a:ea typeface="黑体" panose="02010609060101010101" pitchFamily="49" charset="-122"/>
              </a:rPr>
              <a:t> </a:t>
            </a:r>
            <a:r>
              <a:rPr lang="en-US" altLang="zh-CN" sz="1800" dirty="0" err="1" smtClean="0">
                <a:latin typeface="黑体" panose="02010609060101010101" pitchFamily="49" charset="-122"/>
                <a:ea typeface="黑体" panose="02010609060101010101" pitchFamily="49" charset="-122"/>
              </a:rPr>
              <a:t>Friedmann</a:t>
            </a:r>
            <a:r>
              <a:rPr lang="en-US" altLang="zh-CN" sz="18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方程；宇宙能量组分</a:t>
            </a:r>
            <a:endParaRPr lang="en-US" altLang="zh-CN" sz="18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暴胀</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视界问题与平直性问题；单场慢滚暴胀简介；密度扰动的原初功率谱</a:t>
            </a:r>
            <a:endParaRPr lang="en-US" altLang="zh-CN" sz="18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宇宙微波背景辐射</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重子声学震荡；</a:t>
            </a:r>
            <a:r>
              <a:rPr lang="en-US" altLang="zh-CN" sz="1800" dirty="0" smtClean="0">
                <a:latin typeface="黑体" panose="02010609060101010101" pitchFamily="49" charset="-122"/>
                <a:ea typeface="黑体" panose="02010609060101010101" pitchFamily="49" charset="-122"/>
              </a:rPr>
              <a:t>CMB</a:t>
            </a:r>
            <a:r>
              <a:rPr lang="zh-CN" altLang="en-US" sz="1800" dirty="0" smtClean="0">
                <a:latin typeface="黑体" panose="02010609060101010101" pitchFamily="49" charset="-122"/>
                <a:ea typeface="黑体" panose="02010609060101010101" pitchFamily="49" charset="-122"/>
              </a:rPr>
              <a:t>角功率谱与宇宙学参数；</a:t>
            </a:r>
            <a:r>
              <a:rPr lang="en-US" altLang="zh-CN" sz="1800" dirty="0" smtClean="0">
                <a:latin typeface="黑体" panose="02010609060101010101" pitchFamily="49" charset="-122"/>
                <a:ea typeface="黑体" panose="02010609060101010101" pitchFamily="49" charset="-122"/>
              </a:rPr>
              <a:t>CMB</a:t>
            </a:r>
            <a:r>
              <a:rPr lang="zh-CN" altLang="en-US" sz="1800" dirty="0" smtClean="0">
                <a:latin typeface="黑体" panose="02010609060101010101" pitchFamily="49" charset="-122"/>
                <a:ea typeface="黑体" panose="02010609060101010101" pitchFamily="49" charset="-122"/>
              </a:rPr>
              <a:t>实验；</a:t>
            </a:r>
            <a:r>
              <a:rPr lang="en-US" altLang="zh-CN" sz="1800" dirty="0" smtClean="0">
                <a:latin typeface="黑体" panose="02010609060101010101" pitchFamily="49" charset="-122"/>
                <a:ea typeface="黑体" panose="02010609060101010101" pitchFamily="49" charset="-122"/>
              </a:rPr>
              <a:t>CMB</a:t>
            </a:r>
            <a:r>
              <a:rPr lang="zh-CN" altLang="en-US" sz="1800" dirty="0" smtClean="0">
                <a:latin typeface="黑体" panose="02010609060101010101" pitchFamily="49" charset="-122"/>
                <a:ea typeface="黑体" panose="02010609060101010101" pitchFamily="49" charset="-122"/>
              </a:rPr>
              <a:t>极化</a:t>
            </a:r>
            <a:endParaRPr lang="en-US" altLang="zh-CN" sz="18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宇宙大尺度结构</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18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结构形成基本图像；弱引力透镜；大尺度结构巡天实验</a:t>
            </a:r>
            <a:endParaRPr lang="en-US" altLang="zh-CN" sz="1800"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暗能量？（待定）</a:t>
            </a:r>
            <a:endParaRPr lang="en-US" altLang="zh-CN" sz="2000" b="1" dirty="0" smtClean="0">
              <a:latin typeface="黑体" panose="02010609060101010101" pitchFamily="49" charset="-122"/>
              <a:ea typeface="黑体" panose="02010609060101010101" pitchFamily="49" charset="-122"/>
            </a:endParaRPr>
          </a:p>
          <a:p>
            <a:pPr marL="0" indent="0">
              <a:lnSpc>
                <a:spcPct val="110000"/>
              </a:lnSpc>
              <a:buNone/>
            </a:pPr>
            <a:r>
              <a:rPr lang="en-US" altLang="zh-CN" sz="20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引力波</a:t>
            </a:r>
            <a:r>
              <a:rPr lang="zh-CN" altLang="en-US" sz="2000" b="1" dirty="0">
                <a:latin typeface="黑体" panose="02010609060101010101" pitchFamily="49" charset="-122"/>
                <a:ea typeface="黑体" panose="02010609060101010101" pitchFamily="49" charset="-122"/>
              </a:rPr>
              <a:t>宇宙学</a:t>
            </a:r>
            <a:r>
              <a:rPr lang="zh-CN" altLang="en-US" sz="2000" b="1" dirty="0" smtClean="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待定）</a:t>
            </a:r>
            <a:endParaRPr lang="en-US" altLang="zh-CN" sz="2000" b="1"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23262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暴胀历史</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4" name="图片 3"/>
          <p:cNvPicPr>
            <a:picLocks noChangeAspect="1"/>
          </p:cNvPicPr>
          <p:nvPr/>
        </p:nvPicPr>
        <p:blipFill>
          <a:blip r:embed="rId3"/>
          <a:stretch>
            <a:fillRect/>
          </a:stretch>
        </p:blipFill>
        <p:spPr>
          <a:xfrm>
            <a:off x="1231119" y="1394307"/>
            <a:ext cx="10087316" cy="4109647"/>
          </a:xfrm>
          <a:prstGeom prst="rect">
            <a:avLst/>
          </a:prstGeom>
        </p:spPr>
      </p:pic>
      <p:pic>
        <p:nvPicPr>
          <p:cNvPr id="3" name="图片 2"/>
          <p:cNvPicPr>
            <a:picLocks noChangeAspect="1"/>
          </p:cNvPicPr>
          <p:nvPr/>
        </p:nvPicPr>
        <p:blipFill>
          <a:blip r:embed="rId4"/>
          <a:stretch>
            <a:fillRect/>
          </a:stretch>
        </p:blipFill>
        <p:spPr>
          <a:xfrm>
            <a:off x="1026837" y="5594950"/>
            <a:ext cx="10817757" cy="1016888"/>
          </a:xfrm>
          <a:prstGeom prst="rect">
            <a:avLst/>
          </a:prstGeom>
        </p:spPr>
      </p:pic>
    </p:spTree>
    <p:extLst>
      <p:ext uri="{BB962C8B-B14F-4D97-AF65-F5344CB8AC3E}">
        <p14:creationId xmlns:p14="http://schemas.microsoft.com/office/powerpoint/2010/main" val="5170772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旧暴胀模型</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7" name="图片 6"/>
          <p:cNvPicPr>
            <a:picLocks noChangeAspect="1"/>
          </p:cNvPicPr>
          <p:nvPr/>
        </p:nvPicPr>
        <p:blipFill>
          <a:blip r:embed="rId3"/>
          <a:stretch>
            <a:fillRect/>
          </a:stretch>
        </p:blipFill>
        <p:spPr>
          <a:xfrm>
            <a:off x="8923597" y="1446597"/>
            <a:ext cx="308325" cy="382203"/>
          </a:xfrm>
          <a:prstGeom prst="rect">
            <a:avLst/>
          </a:prstGeom>
        </p:spPr>
      </p:pic>
      <p:pic>
        <p:nvPicPr>
          <p:cNvPr id="4" name="图片 3"/>
          <p:cNvPicPr>
            <a:picLocks noChangeAspect="1"/>
          </p:cNvPicPr>
          <p:nvPr/>
        </p:nvPicPr>
        <p:blipFill>
          <a:blip r:embed="rId4"/>
          <a:stretch>
            <a:fillRect/>
          </a:stretch>
        </p:blipFill>
        <p:spPr>
          <a:xfrm>
            <a:off x="1647002" y="5249880"/>
            <a:ext cx="8740897" cy="853514"/>
          </a:xfrm>
          <a:prstGeom prst="rect">
            <a:avLst/>
          </a:prstGeom>
        </p:spPr>
      </p:pic>
      <p:grpSp>
        <p:nvGrpSpPr>
          <p:cNvPr id="11" name="组合 10"/>
          <p:cNvGrpSpPr/>
          <p:nvPr/>
        </p:nvGrpSpPr>
        <p:grpSpPr>
          <a:xfrm>
            <a:off x="956338" y="2202267"/>
            <a:ext cx="10211015" cy="2262727"/>
            <a:chOff x="1647002" y="2075809"/>
            <a:chExt cx="8923793" cy="1915934"/>
          </a:xfrm>
        </p:grpSpPr>
        <p:pic>
          <p:nvPicPr>
            <p:cNvPr id="8" name="图片 7"/>
            <p:cNvPicPr>
              <a:picLocks noChangeAspect="1"/>
            </p:cNvPicPr>
            <p:nvPr/>
          </p:nvPicPr>
          <p:blipFill>
            <a:blip r:embed="rId5"/>
            <a:stretch>
              <a:fillRect/>
            </a:stretch>
          </p:blipFill>
          <p:spPr>
            <a:xfrm>
              <a:off x="1647002" y="2075809"/>
              <a:ext cx="8923793" cy="1668925"/>
            </a:xfrm>
            <a:prstGeom prst="rect">
              <a:avLst/>
            </a:prstGeom>
          </p:spPr>
        </p:pic>
        <p:pic>
          <p:nvPicPr>
            <p:cNvPr id="9" name="图片 8"/>
            <p:cNvPicPr>
              <a:picLocks noChangeAspect="1"/>
            </p:cNvPicPr>
            <p:nvPr/>
          </p:nvPicPr>
          <p:blipFill>
            <a:blip r:embed="rId6"/>
            <a:stretch>
              <a:fillRect/>
            </a:stretch>
          </p:blipFill>
          <p:spPr>
            <a:xfrm>
              <a:off x="6454239" y="2913870"/>
              <a:ext cx="4116556" cy="682770"/>
            </a:xfrm>
            <a:prstGeom prst="rect">
              <a:avLst/>
            </a:prstGeom>
          </p:spPr>
        </p:pic>
        <p:pic>
          <p:nvPicPr>
            <p:cNvPr id="10" name="图片 9"/>
            <p:cNvPicPr>
              <a:picLocks noChangeAspect="1"/>
            </p:cNvPicPr>
            <p:nvPr/>
          </p:nvPicPr>
          <p:blipFill>
            <a:blip r:embed="rId6"/>
            <a:stretch>
              <a:fillRect/>
            </a:stretch>
          </p:blipFill>
          <p:spPr>
            <a:xfrm>
              <a:off x="1647002" y="3308973"/>
              <a:ext cx="5454838" cy="682770"/>
            </a:xfrm>
            <a:prstGeom prst="rect">
              <a:avLst/>
            </a:prstGeom>
          </p:spPr>
        </p:pic>
      </p:grpSp>
    </p:spTree>
    <p:extLst>
      <p:ext uri="{BB962C8B-B14F-4D97-AF65-F5344CB8AC3E}">
        <p14:creationId xmlns:p14="http://schemas.microsoft.com/office/powerpoint/2010/main" val="7743691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旧暴胀模型</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7" name="图片 6"/>
          <p:cNvPicPr>
            <a:picLocks noChangeAspect="1"/>
          </p:cNvPicPr>
          <p:nvPr/>
        </p:nvPicPr>
        <p:blipFill>
          <a:blip r:embed="rId3"/>
          <a:stretch>
            <a:fillRect/>
          </a:stretch>
        </p:blipFill>
        <p:spPr>
          <a:xfrm>
            <a:off x="8923597" y="1446597"/>
            <a:ext cx="308325" cy="382203"/>
          </a:xfrm>
          <a:prstGeom prst="rect">
            <a:avLst/>
          </a:prstGeom>
        </p:spPr>
      </p:pic>
      <p:pic>
        <p:nvPicPr>
          <p:cNvPr id="9" name="图片 8"/>
          <p:cNvPicPr>
            <a:picLocks noChangeAspect="1"/>
          </p:cNvPicPr>
          <p:nvPr/>
        </p:nvPicPr>
        <p:blipFill>
          <a:blip r:embed="rId4"/>
          <a:stretch>
            <a:fillRect/>
          </a:stretch>
        </p:blipFill>
        <p:spPr>
          <a:xfrm>
            <a:off x="6108898" y="3329302"/>
            <a:ext cx="4116556" cy="281964"/>
          </a:xfrm>
          <a:prstGeom prst="rect">
            <a:avLst/>
          </a:prstGeom>
        </p:spPr>
      </p:pic>
      <p:pic>
        <p:nvPicPr>
          <p:cNvPr id="3" name="图片 2"/>
          <p:cNvPicPr>
            <a:picLocks noChangeAspect="1"/>
          </p:cNvPicPr>
          <p:nvPr/>
        </p:nvPicPr>
        <p:blipFill>
          <a:blip r:embed="rId5"/>
          <a:stretch>
            <a:fillRect/>
          </a:stretch>
        </p:blipFill>
        <p:spPr>
          <a:xfrm>
            <a:off x="838200" y="1296631"/>
            <a:ext cx="5766548" cy="4913750"/>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6897046" y="307880"/>
                <a:ext cx="4978400" cy="6324808"/>
              </a:xfrm>
              <a:prstGeom prst="rect">
                <a:avLst/>
              </a:prstGeom>
              <a:noFill/>
            </p:spPr>
            <p:txBody>
              <a:bodyPr wrap="square" rtlCol="0">
                <a:spAutoFit/>
              </a:bodyPr>
              <a:lstStyle/>
              <a:p>
                <a:pPr>
                  <a:lnSpc>
                    <a:spcPct val="150000"/>
                  </a:lnSpc>
                </a:pPr>
                <a:r>
                  <a:rPr lang="zh-CN" altLang="en-US" dirty="0" smtClean="0"/>
                  <a:t>左图：势能形式为 </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zh-CN" altLang="en-US" b="0" i="1" smtClean="0">
                        <a:latin typeface="Cambria Math" panose="02040503050406030204" pitchFamily="18" charset="0"/>
                      </a:rPr>
                      <m:t>𝜇</m:t>
                    </m:r>
                    <m:sSup>
                      <m:sSupPr>
                        <m:ctrlPr>
                          <a:rPr lang="en-US" altLang="zh-CN" b="0" i="1" smtClean="0">
                            <a:latin typeface="Cambria Math" panose="02040503050406030204" pitchFamily="18" charset="0"/>
                          </a:rPr>
                        </m:ctrlPr>
                      </m:sSupPr>
                      <m:e>
                        <m:r>
                          <a:rPr lang="zh-CN" altLang="en-US" i="1">
                            <a:latin typeface="Cambria Math" panose="02040503050406030204" pitchFamily="18" charset="0"/>
                          </a:rPr>
                          <m:t>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zh-CN" altLang="en-US" i="1" smtClean="0">
                        <a:latin typeface="Cambria Math" panose="02040503050406030204" pitchFamily="18" charset="0"/>
                      </a:rPr>
                      <m:t>𝜆</m:t>
                    </m:r>
                    <m:sSup>
                      <m:sSupPr>
                        <m:ctrlPr>
                          <a:rPr lang="en-US" altLang="zh-CN" i="1">
                            <a:latin typeface="Cambria Math" panose="02040503050406030204" pitchFamily="18" charset="0"/>
                          </a:rPr>
                        </m:ctrlPr>
                      </m:sSupPr>
                      <m:e>
                        <m:r>
                          <a:rPr lang="zh-CN" altLang="en-US" i="1">
                            <a:latin typeface="Cambria Math" panose="02040503050406030204" pitchFamily="18" charset="0"/>
                          </a:rPr>
                          <m:t>𝜑</m:t>
                        </m:r>
                      </m:e>
                      <m:sup>
                        <m:r>
                          <a:rPr lang="en-US" altLang="zh-CN" b="0" i="1" smtClean="0">
                            <a:latin typeface="Cambria Math" panose="02040503050406030204" pitchFamily="18" charset="0"/>
                          </a:rPr>
                          <m:t>4</m:t>
                        </m:r>
                      </m:sup>
                    </m:sSup>
                  </m:oMath>
                </a14:m>
                <a:r>
                  <a:rPr lang="zh-CN" altLang="en-US" dirty="0" smtClean="0"/>
                  <a:t> 的标量场随介质温度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 </m:t>
                        </m:r>
                      </m:sub>
                    </m:sSub>
                  </m:oMath>
                </a14:m>
                <a:r>
                  <a:rPr lang="zh-CN" altLang="en-US" dirty="0" smtClean="0"/>
                  <a:t>下降而发生相变。</a:t>
                </a:r>
                <a:endParaRPr lang="en-US" altLang="zh-CN" dirty="0" smtClean="0"/>
              </a:p>
              <a:p>
                <a:pPr>
                  <a:lnSpc>
                    <a:spcPct val="150000"/>
                  </a:lnSpc>
                </a:pPr>
                <a:endParaRPr lang="en-US" altLang="zh-CN" dirty="0" smtClean="0"/>
              </a:p>
              <a:p>
                <a:pPr>
                  <a:lnSpc>
                    <a:spcPct val="150000"/>
                  </a:lnSpc>
                </a:pPr>
                <a:r>
                  <a:rPr lang="en-US" altLang="zh-CN" dirty="0" smtClean="0"/>
                  <a:t>a:  </a:t>
                </a:r>
                <a:r>
                  <a:rPr lang="zh-CN" altLang="en-US" dirty="0" smtClean="0"/>
                  <a:t>当温度远高于特征温度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𝑐</m:t>
                        </m:r>
                      </m:sub>
                    </m:sSub>
                  </m:oMath>
                </a14:m>
                <a:r>
                  <a:rPr lang="zh-CN" altLang="en-US" dirty="0" smtClean="0"/>
                  <a:t>，真空态具有简单的对称性。</a:t>
                </a:r>
                <a:endParaRPr lang="en-US" altLang="zh-CN" dirty="0" smtClean="0"/>
              </a:p>
              <a:p>
                <a:pPr>
                  <a:lnSpc>
                    <a:spcPct val="150000"/>
                  </a:lnSpc>
                </a:pPr>
                <a:r>
                  <a:rPr lang="en-US" altLang="zh-CN" dirty="0" smtClean="0"/>
                  <a:t>b: </a:t>
                </a:r>
                <a:r>
                  <a:rPr lang="zh-CN" altLang="en-US" dirty="0" smtClean="0"/>
                  <a:t>随温度降低，在</a:t>
                </a:r>
                <a14:m>
                  <m:oMath xmlns:m="http://schemas.openxmlformats.org/officeDocument/2006/math">
                    <m:r>
                      <a:rPr lang="zh-CN" altLang="en-US" i="1">
                        <a:latin typeface="Cambria Math" panose="02040503050406030204" pitchFamily="18" charset="0"/>
                      </a:rPr>
                      <m:t>𝜑</m:t>
                    </m:r>
                    <m:r>
                      <a:rPr lang="zh-CN" altLang="en-US"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smtClean="0"/>
                  <a:t>处出现局域极小值，是</a:t>
                </a:r>
                <a:r>
                  <a:rPr lang="zh-CN" altLang="en-US" b="1" dirty="0" smtClean="0"/>
                  <a:t>亚稳的假真空</a:t>
                </a:r>
                <a:r>
                  <a:rPr lang="zh-CN" altLang="en-US" dirty="0" smtClean="0"/>
                  <a:t>。</a:t>
                </a:r>
                <a:endParaRPr lang="en-US" altLang="zh-CN" dirty="0" smtClean="0"/>
              </a:p>
              <a:p>
                <a:pPr>
                  <a:lnSpc>
                    <a:spcPct val="150000"/>
                  </a:lnSpc>
                </a:pPr>
                <a:r>
                  <a:rPr lang="en-US" altLang="zh-CN" dirty="0" smtClean="0"/>
                  <a:t>c: </a:t>
                </a:r>
                <a:r>
                  <a:rPr lang="zh-CN" altLang="en-US" dirty="0" smtClean="0"/>
                  <a:t>当温度降低到</a:t>
                </a:r>
                <a:r>
                  <a:rPr lang="zh-CN" altLang="en-US" dirty="0"/>
                  <a:t>特征温度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𝑐</m:t>
                        </m:r>
                      </m:sub>
                    </m:sSub>
                  </m:oMath>
                </a14:m>
                <a:r>
                  <a:rPr lang="zh-CN" altLang="en-US" dirty="0" smtClean="0"/>
                  <a:t>，真假真空具有相同的能量，真空态简并。</a:t>
                </a:r>
                <a:endParaRPr lang="en-US" altLang="zh-CN" dirty="0" smtClean="0"/>
              </a:p>
              <a:p>
                <a:pPr>
                  <a:lnSpc>
                    <a:spcPct val="150000"/>
                  </a:lnSpc>
                </a:pPr>
                <a:r>
                  <a:rPr lang="en-US" altLang="zh-CN" dirty="0" smtClean="0"/>
                  <a:t>d: </a:t>
                </a:r>
                <a:r>
                  <a:rPr lang="zh-CN" altLang="en-US" dirty="0" smtClean="0"/>
                  <a:t>温度降低到特征温度以下，</a:t>
                </a:r>
                <a14:m>
                  <m:oMath xmlns:m="http://schemas.openxmlformats.org/officeDocument/2006/math">
                    <m:r>
                      <a:rPr lang="zh-CN" altLang="en-US" i="1">
                        <a:latin typeface="Cambria Math" panose="02040503050406030204" pitchFamily="18" charset="0"/>
                      </a:rPr>
                      <m:t>𝜑</m:t>
                    </m:r>
                    <m:r>
                      <a:rPr lang="zh-CN" altLang="en-US" i="1">
                        <a:latin typeface="Cambria Math" panose="02040503050406030204" pitchFamily="18" charset="0"/>
                      </a:rPr>
                      <m:t>≠0</m:t>
                    </m:r>
                  </m:oMath>
                </a14:m>
                <a:r>
                  <a:rPr lang="zh-CN" altLang="en-US" dirty="0" smtClean="0"/>
                  <a:t> 的极小变成物理的真空，</a:t>
                </a:r>
                <a14:m>
                  <m:oMath xmlns:m="http://schemas.openxmlformats.org/officeDocument/2006/math">
                    <m:r>
                      <a:rPr lang="zh-CN" altLang="en-US" i="1">
                        <a:latin typeface="Cambria Math" panose="02040503050406030204" pitchFamily="18" charset="0"/>
                      </a:rPr>
                      <m:t>𝜑</m:t>
                    </m:r>
                    <m:r>
                      <a:rPr lang="en-US" altLang="zh-CN" b="0" i="1" smtClean="0">
                        <a:latin typeface="Cambria Math" panose="02040503050406030204" pitchFamily="18" charset="0"/>
                      </a:rPr>
                      <m:t>=</m:t>
                    </m:r>
                    <m:r>
                      <a:rPr lang="en-US" altLang="zh-CN" i="1">
                        <a:latin typeface="Cambria Math" panose="02040503050406030204" pitchFamily="18" charset="0"/>
                      </a:rPr>
                      <m:t>0</m:t>
                    </m:r>
                  </m:oMath>
                </a14:m>
                <a:r>
                  <a:rPr lang="zh-CN" altLang="en-US" dirty="0" smtClean="0"/>
                  <a:t> 的真空变成亚稳假真空。</a:t>
                </a:r>
                <a:endParaRPr lang="en-US" altLang="zh-CN" dirty="0" smtClean="0"/>
              </a:p>
              <a:p>
                <a:pPr>
                  <a:lnSpc>
                    <a:spcPct val="150000"/>
                  </a:lnSpc>
                </a:pPr>
                <a:endParaRPr lang="en-US" altLang="zh-CN" dirty="0"/>
              </a:p>
              <a:p>
                <a:pPr>
                  <a:lnSpc>
                    <a:spcPct val="150000"/>
                  </a:lnSpc>
                </a:pPr>
                <a:r>
                  <a:rPr lang="zh-CN" altLang="en-US" dirty="0" smtClean="0"/>
                  <a:t>因为势垒的存在，真空态不能迅速跃迁到</a:t>
                </a:r>
                <a14:m>
                  <m:oMath xmlns:m="http://schemas.openxmlformats.org/officeDocument/2006/math">
                    <m:r>
                      <a:rPr lang="zh-CN" altLang="en-US" i="1">
                        <a:latin typeface="Cambria Math" panose="02040503050406030204" pitchFamily="18" charset="0"/>
                      </a:rPr>
                      <m:t>𝜑</m:t>
                    </m:r>
                    <m:r>
                      <a:rPr lang="zh-CN" altLang="en-US" i="1">
                        <a:latin typeface="Cambria Math" panose="02040503050406030204" pitchFamily="18" charset="0"/>
                      </a:rPr>
                      <m:t>≠0</m:t>
                    </m:r>
                  </m:oMath>
                </a14:m>
                <a:r>
                  <a:rPr lang="zh-CN" altLang="en-US" dirty="0" smtClean="0"/>
                  <a:t>的全局极小，真空进入了过冷态。随宇宙膨胀、假真空的能量密度不变，于是推动宇宙暴胀。</a:t>
                </a:r>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897046" y="307880"/>
                <a:ext cx="4978400" cy="6324808"/>
              </a:xfrm>
              <a:prstGeom prst="rect">
                <a:avLst/>
              </a:prstGeom>
              <a:blipFill>
                <a:blip r:embed="rId6"/>
                <a:stretch>
                  <a:fillRect l="-979" r="-11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09734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旧暴胀模型</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7" name="图片 6"/>
          <p:cNvPicPr>
            <a:picLocks noChangeAspect="1"/>
          </p:cNvPicPr>
          <p:nvPr/>
        </p:nvPicPr>
        <p:blipFill>
          <a:blip r:embed="rId3"/>
          <a:stretch>
            <a:fillRect/>
          </a:stretch>
        </p:blipFill>
        <p:spPr>
          <a:xfrm>
            <a:off x="8923597" y="1446597"/>
            <a:ext cx="308325" cy="382203"/>
          </a:xfrm>
          <a:prstGeom prst="rect">
            <a:avLst/>
          </a:prstGeom>
        </p:spPr>
      </p:pic>
      <p:pic>
        <p:nvPicPr>
          <p:cNvPr id="4" name="图片 3"/>
          <p:cNvPicPr>
            <a:picLocks noChangeAspect="1"/>
          </p:cNvPicPr>
          <p:nvPr/>
        </p:nvPicPr>
        <p:blipFill>
          <a:blip r:embed="rId4"/>
          <a:stretch>
            <a:fillRect/>
          </a:stretch>
        </p:blipFill>
        <p:spPr>
          <a:xfrm>
            <a:off x="1647002" y="5249880"/>
            <a:ext cx="8740897" cy="853514"/>
          </a:xfrm>
          <a:prstGeom prst="rect">
            <a:avLst/>
          </a:prstGeom>
        </p:spPr>
      </p:pic>
      <p:pic>
        <p:nvPicPr>
          <p:cNvPr id="2" name="图片 1"/>
          <p:cNvPicPr>
            <a:picLocks noChangeAspect="1"/>
          </p:cNvPicPr>
          <p:nvPr/>
        </p:nvPicPr>
        <p:blipFill>
          <a:blip r:embed="rId5"/>
          <a:stretch>
            <a:fillRect/>
          </a:stretch>
        </p:blipFill>
        <p:spPr>
          <a:xfrm>
            <a:off x="1561707" y="2430693"/>
            <a:ext cx="9068586" cy="1996613"/>
          </a:xfrm>
          <a:prstGeom prst="rect">
            <a:avLst/>
          </a:prstGeom>
        </p:spPr>
      </p:pic>
      <p:pic>
        <p:nvPicPr>
          <p:cNvPr id="12" name="图片 11"/>
          <p:cNvPicPr>
            <a:picLocks noChangeAspect="1"/>
          </p:cNvPicPr>
          <p:nvPr/>
        </p:nvPicPr>
        <p:blipFill>
          <a:blip r:embed="rId2"/>
          <a:stretch>
            <a:fillRect/>
          </a:stretch>
        </p:blipFill>
        <p:spPr>
          <a:xfrm>
            <a:off x="1411254" y="2189384"/>
            <a:ext cx="4583146" cy="647756"/>
          </a:xfrm>
          <a:prstGeom prst="rect">
            <a:avLst/>
          </a:prstGeom>
        </p:spPr>
      </p:pic>
    </p:spTree>
    <p:extLst>
      <p:ext uri="{BB962C8B-B14F-4D97-AF65-F5344CB8AC3E}">
        <p14:creationId xmlns:p14="http://schemas.microsoft.com/office/powerpoint/2010/main" val="3739673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旧暴胀模型</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7" name="图片 6"/>
          <p:cNvPicPr>
            <a:picLocks noChangeAspect="1"/>
          </p:cNvPicPr>
          <p:nvPr/>
        </p:nvPicPr>
        <p:blipFill>
          <a:blip r:embed="rId3"/>
          <a:stretch>
            <a:fillRect/>
          </a:stretch>
        </p:blipFill>
        <p:spPr>
          <a:xfrm>
            <a:off x="8923597" y="1446597"/>
            <a:ext cx="308325" cy="38220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60" y="2106021"/>
            <a:ext cx="5449077" cy="4092556"/>
          </a:xfrm>
          <a:prstGeom prst="rect">
            <a:avLst/>
          </a:prstGeom>
        </p:spPr>
      </p:pic>
      <p:sp>
        <p:nvSpPr>
          <p:cNvPr id="2" name="矩形 1"/>
          <p:cNvSpPr/>
          <p:nvPr/>
        </p:nvSpPr>
        <p:spPr>
          <a:xfrm>
            <a:off x="6057305" y="794961"/>
            <a:ext cx="5732584" cy="5632311"/>
          </a:xfrm>
          <a:prstGeom prst="rect">
            <a:avLst/>
          </a:prstGeom>
        </p:spPr>
        <p:txBody>
          <a:bodyPr wrap="square">
            <a:spAutoFit/>
          </a:bodyPr>
          <a:lstStyle/>
          <a:p>
            <a:r>
              <a:rPr lang="zh-CN" altLang="en-US" dirty="0" smtClean="0"/>
              <a:t>左图：处于假真空态的标量场。由于不能逃出这个状态，它只具有很少的动能。然而势能并不为零，所以标量场具有负压力，推动暴胀。它的能量、压强的</a:t>
            </a:r>
            <a:r>
              <a:rPr lang="zh-CN" altLang="en-US" dirty="0"/>
              <a:t>具体数值为</a:t>
            </a:r>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势能</a:t>
            </a:r>
            <a:r>
              <a:rPr lang="zh-CN" altLang="en-US" dirty="0"/>
              <a:t>整体的最小值称为真真空态，因为均匀标量场处于势能最小值的状态是系统的基态。</a:t>
            </a:r>
            <a:endParaRPr lang="en-US" altLang="zh-CN" dirty="0"/>
          </a:p>
          <a:p>
            <a:endParaRPr lang="en-US" altLang="zh-CN" dirty="0"/>
          </a:p>
          <a:p>
            <a:r>
              <a:rPr lang="zh-CN" altLang="en-US" dirty="0" smtClean="0"/>
              <a:t>旧暴胀模型中，让标量场演化到真真空态的唯一途径是量子力学的隧道贯穿效应。所以，只有很小的空间区域能从伪真空态隧穿到真真空态。这些真真空态的“气泡”必须合并，这样宇宙才能整体性地演化到真真空态。详细的计算表明，这种合并是不可能发生的，伪真空态的区域会快速膨胀并一直存在着（见后面“永恒暴胀”一节）。这样永远得不到一个真真空态的宇宙。</a:t>
            </a:r>
            <a:endParaRPr lang="en-US" altLang="zh-CN" dirty="0" smtClean="0"/>
          </a:p>
          <a:p>
            <a:endParaRPr lang="en-US" altLang="zh-CN" dirty="0"/>
          </a:p>
          <a:p>
            <a:r>
              <a:rPr lang="zh-CN" altLang="en-US" dirty="0" smtClean="0"/>
              <a:t>为了避免这一问题，随后的暴胀模型使标量场慢慢地“滚”入其真正的基态，称为“新暴胀模型”“慢滚暴胀”。</a:t>
            </a:r>
            <a:endParaRPr lang="zh-CN" altLang="en-US" dirty="0"/>
          </a:p>
        </p:txBody>
      </p:sp>
      <p:pic>
        <p:nvPicPr>
          <p:cNvPr id="3" name="图片 2"/>
          <p:cNvPicPr>
            <a:picLocks noChangeAspect="1"/>
          </p:cNvPicPr>
          <p:nvPr/>
        </p:nvPicPr>
        <p:blipFill>
          <a:blip r:embed="rId5"/>
          <a:stretch>
            <a:fillRect/>
          </a:stretch>
        </p:blipFill>
        <p:spPr>
          <a:xfrm>
            <a:off x="7112104" y="1881645"/>
            <a:ext cx="3726438" cy="622514"/>
          </a:xfrm>
          <a:prstGeom prst="rect">
            <a:avLst/>
          </a:prstGeom>
          <a:ln w="38100">
            <a:solidFill>
              <a:schemeClr val="accent1">
                <a:lumMod val="75000"/>
              </a:schemeClr>
            </a:solidFill>
          </a:ln>
        </p:spPr>
      </p:pic>
    </p:spTree>
    <p:extLst>
      <p:ext uri="{BB962C8B-B14F-4D97-AF65-F5344CB8AC3E}">
        <p14:creationId xmlns:p14="http://schemas.microsoft.com/office/powerpoint/2010/main" val="22422336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新暴胀模型</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7" name="图片 6"/>
          <p:cNvPicPr>
            <a:picLocks noChangeAspect="1"/>
          </p:cNvPicPr>
          <p:nvPr/>
        </p:nvPicPr>
        <p:blipFill>
          <a:blip r:embed="rId3"/>
          <a:stretch>
            <a:fillRect/>
          </a:stretch>
        </p:blipFill>
        <p:spPr>
          <a:xfrm>
            <a:off x="8923597" y="1446597"/>
            <a:ext cx="308325" cy="382203"/>
          </a:xfrm>
          <a:prstGeom prst="rect">
            <a:avLst/>
          </a:prstGeom>
        </p:spPr>
      </p:pic>
      <p:pic>
        <p:nvPicPr>
          <p:cNvPr id="3" name="图片 2"/>
          <p:cNvPicPr>
            <a:picLocks noChangeAspect="1"/>
          </p:cNvPicPr>
          <p:nvPr/>
        </p:nvPicPr>
        <p:blipFill>
          <a:blip r:embed="rId4"/>
          <a:stretch>
            <a:fillRect/>
          </a:stretch>
        </p:blipFill>
        <p:spPr>
          <a:xfrm>
            <a:off x="1393777" y="1573823"/>
            <a:ext cx="9000000" cy="1623201"/>
          </a:xfrm>
          <a:prstGeom prst="rect">
            <a:avLst/>
          </a:prstGeom>
        </p:spPr>
      </p:pic>
      <p:pic>
        <p:nvPicPr>
          <p:cNvPr id="8" name="图片 7"/>
          <p:cNvPicPr>
            <a:picLocks noChangeAspect="1"/>
          </p:cNvPicPr>
          <p:nvPr/>
        </p:nvPicPr>
        <p:blipFill>
          <a:blip r:embed="rId5"/>
          <a:stretch>
            <a:fillRect/>
          </a:stretch>
        </p:blipFill>
        <p:spPr>
          <a:xfrm>
            <a:off x="1325201" y="3452001"/>
            <a:ext cx="8908552" cy="3154953"/>
          </a:xfrm>
          <a:prstGeom prst="rect">
            <a:avLst/>
          </a:prstGeom>
        </p:spPr>
      </p:pic>
      <p:pic>
        <p:nvPicPr>
          <p:cNvPr id="2" name="图片 1"/>
          <p:cNvPicPr>
            <a:picLocks noChangeAspect="1"/>
          </p:cNvPicPr>
          <p:nvPr/>
        </p:nvPicPr>
        <p:blipFill>
          <a:blip r:embed="rId6"/>
          <a:stretch>
            <a:fillRect/>
          </a:stretch>
        </p:blipFill>
        <p:spPr>
          <a:xfrm>
            <a:off x="2059149" y="1632256"/>
            <a:ext cx="274590" cy="254977"/>
          </a:xfrm>
          <a:prstGeom prst="rect">
            <a:avLst/>
          </a:prstGeom>
        </p:spPr>
      </p:pic>
    </p:spTree>
    <p:extLst>
      <p:ext uri="{BB962C8B-B14F-4D97-AF65-F5344CB8AC3E}">
        <p14:creationId xmlns:p14="http://schemas.microsoft.com/office/powerpoint/2010/main" val="35079131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6416" y="2778370"/>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3.1 </a:t>
            </a:r>
            <a:r>
              <a:rPr lang="zh-CN" altLang="en-US" b="1" dirty="0" smtClean="0">
                <a:latin typeface="华文宋体" panose="02010600040101010101" pitchFamily="2" charset="-122"/>
                <a:ea typeface="华文宋体" panose="02010600040101010101" pitchFamily="2" charset="-122"/>
              </a:rPr>
              <a:t>暴胀宇宙学</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基本图像</a:t>
            </a:r>
            <a:endParaRPr lang="zh-CN" altLang="en-US" b="1" dirty="0">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962" y="1193032"/>
            <a:ext cx="6556130" cy="4141640"/>
          </a:xfrm>
          <a:prstGeom prst="rect">
            <a:avLst/>
          </a:prstGeom>
        </p:spPr>
      </p:pic>
    </p:spTree>
    <p:extLst>
      <p:ext uri="{BB962C8B-B14F-4D97-AF65-F5344CB8AC3E}">
        <p14:creationId xmlns:p14="http://schemas.microsoft.com/office/powerpoint/2010/main" val="2855439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旧暴胀、新暴胀对比</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178" y="1027906"/>
            <a:ext cx="7254006" cy="5647583"/>
          </a:xfrm>
          <a:prstGeom prst="rect">
            <a:avLst/>
          </a:prstGeom>
        </p:spPr>
      </p:pic>
      <p:pic>
        <p:nvPicPr>
          <p:cNvPr id="7" name="图片 6"/>
          <p:cNvPicPr>
            <a:picLocks noChangeAspect="1"/>
          </p:cNvPicPr>
          <p:nvPr/>
        </p:nvPicPr>
        <p:blipFill>
          <a:blip r:embed="rId2"/>
          <a:stretch>
            <a:fillRect/>
          </a:stretch>
        </p:blipFill>
        <p:spPr>
          <a:xfrm>
            <a:off x="5022548" y="6351611"/>
            <a:ext cx="2222314" cy="399539"/>
          </a:xfrm>
          <a:prstGeom prst="rect">
            <a:avLst/>
          </a:prstGeom>
        </p:spPr>
      </p:pic>
    </p:spTree>
    <p:extLst>
      <p:ext uri="{BB962C8B-B14F-4D97-AF65-F5344CB8AC3E}">
        <p14:creationId xmlns:p14="http://schemas.microsoft.com/office/powerpoint/2010/main" val="31843037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几位大佬</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6" y="1690688"/>
            <a:ext cx="3186112" cy="318611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6975" y="1690688"/>
            <a:ext cx="3348598" cy="3186113"/>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744" y="1713814"/>
            <a:ext cx="2340610" cy="3162986"/>
          </a:xfrm>
          <a:prstGeom prst="rect">
            <a:avLst/>
          </a:prstGeom>
        </p:spPr>
      </p:pic>
      <p:sp>
        <p:nvSpPr>
          <p:cNvPr id="8" name="矩形 7"/>
          <p:cNvSpPr/>
          <p:nvPr/>
        </p:nvSpPr>
        <p:spPr>
          <a:xfrm>
            <a:off x="1128096" y="5286494"/>
            <a:ext cx="10881024" cy="646331"/>
          </a:xfrm>
          <a:prstGeom prst="rect">
            <a:avLst/>
          </a:prstGeom>
        </p:spPr>
        <p:txBody>
          <a:bodyPr wrap="square">
            <a:spAutoFit/>
          </a:bodyPr>
          <a:lstStyle/>
          <a:p>
            <a:r>
              <a:rPr lang="en-US" altLang="zh-CN" sz="3600" b="1" dirty="0" smtClean="0">
                <a:latin typeface="Times New Roman" panose="02020603050405020304" pitchFamily="18" charset="0"/>
                <a:cs typeface="Times New Roman" panose="02020603050405020304" pitchFamily="18" charset="0"/>
              </a:rPr>
              <a:t>     </a:t>
            </a:r>
            <a:r>
              <a:rPr lang="en-US" altLang="zh-CN" sz="3600" b="1" dirty="0" err="1" smtClean="0">
                <a:latin typeface="Times New Roman" panose="02020603050405020304" pitchFamily="18" charset="0"/>
                <a:cs typeface="Times New Roman" panose="02020603050405020304" pitchFamily="18" charset="0"/>
              </a:rPr>
              <a:t>Guth</a:t>
            </a:r>
            <a:r>
              <a:rPr lang="en-US" altLang="zh-CN" sz="3600" b="1" dirty="0" smtClean="0">
                <a:latin typeface="Times New Roman" panose="02020603050405020304" pitchFamily="18" charset="0"/>
                <a:cs typeface="Times New Roman" panose="02020603050405020304" pitchFamily="18" charset="0"/>
              </a:rPr>
              <a:t>  				</a:t>
            </a:r>
            <a:r>
              <a:rPr lang="en-US" altLang="zh-CN" sz="3600" b="1" dirty="0" err="1" smtClean="0">
                <a:latin typeface="Times New Roman" panose="02020603050405020304" pitchFamily="18" charset="0"/>
                <a:cs typeface="Times New Roman" panose="02020603050405020304" pitchFamily="18" charset="0"/>
              </a:rPr>
              <a:t>Starobinsky</a:t>
            </a:r>
            <a:r>
              <a:rPr lang="en-US" altLang="zh-CN" sz="3600" b="1" dirty="0" smtClean="0">
                <a:latin typeface="Times New Roman" panose="02020603050405020304" pitchFamily="18" charset="0"/>
                <a:cs typeface="Times New Roman" panose="02020603050405020304" pitchFamily="18" charset="0"/>
              </a:rPr>
              <a:t> 		     Linde</a:t>
            </a:r>
            <a:endParaRPr lang="zh-CN"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0375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暴胀的</a:t>
            </a:r>
            <a:r>
              <a:rPr lang="zh-CN" altLang="en-US" b="1" dirty="0">
                <a:latin typeface="华文宋体" panose="02010600040101010101" pitchFamily="2" charset="-122"/>
                <a:ea typeface="华文宋体" panose="02010600040101010101" pitchFamily="2" charset="-122"/>
              </a:rPr>
              <a:t>实现：单场慢滚暴胀</a:t>
            </a:r>
          </a:p>
          <a:p>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98065" y="6129771"/>
            <a:ext cx="640135" cy="647756"/>
          </a:xfrm>
          <a:prstGeom prst="rect">
            <a:avLst/>
          </a:prstGeom>
        </p:spPr>
      </p:pic>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806" y="1280955"/>
            <a:ext cx="7892561" cy="4985891"/>
          </a:xfrm>
          <a:prstGeom prst="rect">
            <a:avLst/>
          </a:prstGeom>
        </p:spPr>
      </p:pic>
    </p:spTree>
    <p:extLst>
      <p:ext uri="{BB962C8B-B14F-4D97-AF65-F5344CB8AC3E}">
        <p14:creationId xmlns:p14="http://schemas.microsoft.com/office/powerpoint/2010/main" val="1788485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9700" y="1556239"/>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Chapter 3. Inflation</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暴 胀</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3791870"/>
            <a:ext cx="2247900" cy="235267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897" y="3780914"/>
            <a:ext cx="2772825" cy="2363631"/>
          </a:xfrm>
          <a:prstGeom prst="rect">
            <a:avLst/>
          </a:prstGeom>
        </p:spPr>
      </p:pic>
      <p:grpSp>
        <p:nvGrpSpPr>
          <p:cNvPr id="11" name="组合 10"/>
          <p:cNvGrpSpPr/>
          <p:nvPr/>
        </p:nvGrpSpPr>
        <p:grpSpPr>
          <a:xfrm>
            <a:off x="8296683" y="4154939"/>
            <a:ext cx="3505504" cy="1615580"/>
            <a:chOff x="8296683" y="4154939"/>
            <a:chExt cx="3505504" cy="1615580"/>
          </a:xfrm>
        </p:grpSpPr>
        <p:pic>
          <p:nvPicPr>
            <p:cNvPr id="5" name="图片 4"/>
            <p:cNvPicPr>
              <a:picLocks noChangeAspect="1"/>
            </p:cNvPicPr>
            <p:nvPr/>
          </p:nvPicPr>
          <p:blipFill>
            <a:blip r:embed="rId4"/>
            <a:stretch>
              <a:fillRect/>
            </a:stretch>
          </p:blipFill>
          <p:spPr>
            <a:xfrm>
              <a:off x="8296683" y="4154939"/>
              <a:ext cx="3505504" cy="1615580"/>
            </a:xfrm>
            <a:prstGeom prst="rect">
              <a:avLst/>
            </a:prstGeom>
          </p:spPr>
        </p:pic>
        <p:pic>
          <p:nvPicPr>
            <p:cNvPr id="6" name="图片 5"/>
            <p:cNvPicPr>
              <a:picLocks noChangeAspect="1"/>
            </p:cNvPicPr>
            <p:nvPr/>
          </p:nvPicPr>
          <p:blipFill>
            <a:blip r:embed="rId5"/>
            <a:stretch>
              <a:fillRect/>
            </a:stretch>
          </p:blipFill>
          <p:spPr>
            <a:xfrm>
              <a:off x="8928389" y="4236489"/>
              <a:ext cx="198137" cy="160034"/>
            </a:xfrm>
            <a:prstGeom prst="rect">
              <a:avLst/>
            </a:prstGeom>
          </p:spPr>
        </p:pic>
      </p:grpSp>
    </p:spTree>
    <p:extLst>
      <p:ext uri="{BB962C8B-B14F-4D97-AF65-F5344CB8AC3E}">
        <p14:creationId xmlns:p14="http://schemas.microsoft.com/office/powerpoint/2010/main" val="102617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1856610" y="1062647"/>
            <a:ext cx="1071228" cy="495343"/>
          </a:xfrm>
          <a:prstGeom prst="rect">
            <a:avLst/>
          </a:prstGeom>
        </p:spPr>
      </p:pic>
      <p:pic>
        <p:nvPicPr>
          <p:cNvPr id="5" name="图片 4"/>
          <p:cNvPicPr>
            <a:picLocks noChangeAspect="1"/>
          </p:cNvPicPr>
          <p:nvPr/>
        </p:nvPicPr>
        <p:blipFill>
          <a:blip r:embed="rId4"/>
          <a:stretch>
            <a:fillRect/>
          </a:stretch>
        </p:blipFill>
        <p:spPr>
          <a:xfrm>
            <a:off x="1619226" y="1414338"/>
            <a:ext cx="9154004" cy="4309453"/>
          </a:xfrm>
          <a:prstGeom prst="rect">
            <a:avLst/>
          </a:prstGeom>
        </p:spPr>
      </p:pic>
      <p:pic>
        <p:nvPicPr>
          <p:cNvPr id="6" name="图片 5"/>
          <p:cNvPicPr>
            <a:picLocks noChangeAspect="1"/>
          </p:cNvPicPr>
          <p:nvPr/>
        </p:nvPicPr>
        <p:blipFill>
          <a:blip r:embed="rId5"/>
          <a:stretch>
            <a:fillRect/>
          </a:stretch>
        </p:blipFill>
        <p:spPr>
          <a:xfrm>
            <a:off x="411463" y="6049107"/>
            <a:ext cx="396274" cy="472481"/>
          </a:xfrm>
          <a:prstGeom prst="rect">
            <a:avLst/>
          </a:prstGeom>
        </p:spPr>
      </p:pic>
      <p:pic>
        <p:nvPicPr>
          <p:cNvPr id="14" name="图片 13"/>
          <p:cNvPicPr>
            <a:picLocks noChangeAspect="1"/>
          </p:cNvPicPr>
          <p:nvPr/>
        </p:nvPicPr>
        <p:blipFill>
          <a:blip r:embed="rId5"/>
          <a:stretch>
            <a:fillRect/>
          </a:stretch>
        </p:blipFill>
        <p:spPr>
          <a:xfrm>
            <a:off x="1856609" y="3876969"/>
            <a:ext cx="1247075" cy="472481"/>
          </a:xfrm>
          <a:prstGeom prst="rect">
            <a:avLst/>
          </a:prstGeom>
        </p:spPr>
      </p:pic>
      <p:pic>
        <p:nvPicPr>
          <p:cNvPr id="15" name="图片 14"/>
          <p:cNvPicPr>
            <a:picLocks noChangeAspect="1"/>
          </p:cNvPicPr>
          <p:nvPr/>
        </p:nvPicPr>
        <p:blipFill>
          <a:blip r:embed="rId5"/>
          <a:stretch>
            <a:fillRect/>
          </a:stretch>
        </p:blipFill>
        <p:spPr>
          <a:xfrm>
            <a:off x="9479804" y="4750150"/>
            <a:ext cx="716342" cy="472481"/>
          </a:xfrm>
          <a:prstGeom prst="rect">
            <a:avLst/>
          </a:prstGeom>
        </p:spPr>
      </p:pic>
      <p:pic>
        <p:nvPicPr>
          <p:cNvPr id="16" name="图片 15"/>
          <p:cNvPicPr>
            <a:picLocks noChangeAspect="1"/>
          </p:cNvPicPr>
          <p:nvPr/>
        </p:nvPicPr>
        <p:blipFill>
          <a:blip r:embed="rId5"/>
          <a:stretch>
            <a:fillRect/>
          </a:stretch>
        </p:blipFill>
        <p:spPr>
          <a:xfrm>
            <a:off x="9479804" y="3218944"/>
            <a:ext cx="716342" cy="472481"/>
          </a:xfrm>
          <a:prstGeom prst="rect">
            <a:avLst/>
          </a:prstGeom>
        </p:spPr>
      </p:pic>
      <p:pic>
        <p:nvPicPr>
          <p:cNvPr id="17" name="图片 16"/>
          <p:cNvPicPr>
            <a:picLocks noChangeAspect="1"/>
          </p:cNvPicPr>
          <p:nvPr/>
        </p:nvPicPr>
        <p:blipFill>
          <a:blip r:embed="rId5"/>
          <a:stretch>
            <a:fillRect/>
          </a:stretch>
        </p:blipFill>
        <p:spPr>
          <a:xfrm>
            <a:off x="9556011" y="2080401"/>
            <a:ext cx="716342" cy="472481"/>
          </a:xfrm>
          <a:prstGeom prst="rect">
            <a:avLst/>
          </a:prstGeom>
        </p:spPr>
      </p:pic>
      <p:pic>
        <p:nvPicPr>
          <p:cNvPr id="18" name="图片 17"/>
          <p:cNvPicPr>
            <a:picLocks noChangeAspect="1"/>
          </p:cNvPicPr>
          <p:nvPr/>
        </p:nvPicPr>
        <p:blipFill>
          <a:blip r:embed="rId5"/>
          <a:stretch>
            <a:fillRect/>
          </a:stretch>
        </p:blipFill>
        <p:spPr>
          <a:xfrm>
            <a:off x="1856609" y="2770616"/>
            <a:ext cx="4378569" cy="472481"/>
          </a:xfrm>
          <a:prstGeom prst="rect">
            <a:avLst/>
          </a:prstGeom>
        </p:spPr>
      </p:pic>
      <p:pic>
        <p:nvPicPr>
          <p:cNvPr id="19" name="图片 18"/>
          <p:cNvPicPr>
            <a:picLocks noChangeAspect="1"/>
          </p:cNvPicPr>
          <p:nvPr/>
        </p:nvPicPr>
        <p:blipFill>
          <a:blip r:embed="rId5"/>
          <a:stretch>
            <a:fillRect/>
          </a:stretch>
        </p:blipFill>
        <p:spPr>
          <a:xfrm>
            <a:off x="7948247" y="1436663"/>
            <a:ext cx="2461846" cy="472481"/>
          </a:xfrm>
          <a:prstGeom prst="rect">
            <a:avLst/>
          </a:prstGeom>
        </p:spPr>
      </p:pic>
      <p:sp>
        <p:nvSpPr>
          <p:cNvPr id="22" name="文本框 21"/>
          <p:cNvSpPr txBox="1"/>
          <p:nvPr/>
        </p:nvSpPr>
        <p:spPr>
          <a:xfrm>
            <a:off x="1916605" y="2935699"/>
            <a:ext cx="498352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华文宋体" panose="02010600040101010101" pitchFamily="2" charset="-122"/>
                <a:ea typeface="华文宋体" panose="02010600040101010101" pitchFamily="2" charset="-122"/>
              </a:rPr>
              <a:t>能量密度和压强满足</a:t>
            </a:r>
            <a:endParaRPr lang="zh-CN" altLang="en-US" dirty="0">
              <a:solidFill>
                <a:schemeClr val="tx1">
                  <a:lumMod val="65000"/>
                  <a:lumOff val="35000"/>
                </a:schemeClr>
              </a:solidFill>
              <a:latin typeface="华文宋体" panose="02010600040101010101" pitchFamily="2" charset="-122"/>
              <a:ea typeface="华文宋体" panose="02010600040101010101" pitchFamily="2" charset="-122"/>
            </a:endParaRPr>
          </a:p>
        </p:txBody>
      </p:sp>
      <p:sp>
        <p:nvSpPr>
          <p:cNvPr id="20"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单</a:t>
            </a:r>
            <a:r>
              <a:rPr lang="zh-CN" altLang="en-US" b="1" dirty="0">
                <a:latin typeface="华文宋体" panose="02010600040101010101" pitchFamily="2" charset="-122"/>
                <a:ea typeface="华文宋体" panose="02010600040101010101" pitchFamily="2" charset="-122"/>
              </a:rPr>
              <a:t>场慢滚暴胀</a:t>
            </a:r>
          </a:p>
          <a:p>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4184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latin typeface="华文宋体" panose="02010600040101010101" pitchFamily="2" charset="-122"/>
                <a:ea typeface="华文宋体" panose="02010600040101010101" pitchFamily="2" charset="-122"/>
              </a:rPr>
              <a:t>插一个练习：从</a:t>
            </a:r>
            <a:r>
              <a:rPr lang="en-US" altLang="zh-CN" sz="3600" b="1" dirty="0" smtClean="0">
                <a:latin typeface="华文宋体" panose="02010600040101010101" pitchFamily="2" charset="-122"/>
                <a:ea typeface="华文宋体" panose="02010600040101010101" pitchFamily="2" charset="-122"/>
              </a:rPr>
              <a:t>Friedman</a:t>
            </a:r>
            <a:r>
              <a:rPr lang="zh-CN" altLang="en-US" sz="3600" b="1" dirty="0" smtClean="0">
                <a:latin typeface="华文宋体" panose="02010600040101010101" pitchFamily="2" charset="-122"/>
                <a:ea typeface="华文宋体" panose="02010600040101010101" pitchFamily="2" charset="-122"/>
              </a:rPr>
              <a:t>方程推导标量场运动方程</a:t>
            </a:r>
            <a:endParaRPr lang="zh-CN" altLang="en-US" sz="3600" b="1" dirty="0">
              <a:latin typeface="华文宋体" panose="02010600040101010101" pitchFamily="2" charset="-122"/>
              <a:ea typeface="华文宋体" panose="02010600040101010101"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47413669"/>
              </p:ext>
            </p:extLst>
          </p:nvPr>
        </p:nvGraphicFramePr>
        <p:xfrm>
          <a:off x="4694481" y="1967454"/>
          <a:ext cx="6542699" cy="3759778"/>
        </p:xfrm>
        <a:graphic>
          <a:graphicData uri="http://schemas.openxmlformats.org/presentationml/2006/ole">
            <mc:AlternateContent xmlns:mc="http://schemas.openxmlformats.org/markup-compatibility/2006">
              <mc:Choice xmlns:v="urn:schemas-microsoft-com:vml" Requires="v">
                <p:oleObj spid="_x0000_s2080" name="Equation" r:id="rId3" imgW="6057720" imgH="3479760" progId="Equation.DSMT4">
                  <p:embed/>
                </p:oleObj>
              </mc:Choice>
              <mc:Fallback>
                <p:oleObj name="Equation" r:id="rId3" imgW="6057720" imgH="3479760" progId="Equation.DSMT4">
                  <p:embed/>
                  <p:pic>
                    <p:nvPicPr>
                      <p:cNvPr id="0" name=""/>
                      <p:cNvPicPr/>
                      <p:nvPr/>
                    </p:nvPicPr>
                    <p:blipFill>
                      <a:blip r:embed="rId4"/>
                      <a:stretch>
                        <a:fillRect/>
                      </a:stretch>
                    </p:blipFill>
                    <p:spPr>
                      <a:xfrm>
                        <a:off x="4694481" y="1967454"/>
                        <a:ext cx="6542699" cy="3759778"/>
                      </a:xfrm>
                      <a:prstGeom prst="rect">
                        <a:avLst/>
                      </a:prstGeom>
                      <a:ln w="38100">
                        <a:solidFill>
                          <a:schemeClr val="accent1">
                            <a:lumMod val="75000"/>
                          </a:schemeClr>
                        </a:solidFill>
                      </a:ln>
                    </p:spPr>
                  </p:pic>
                </p:oleObj>
              </mc:Fallback>
            </mc:AlternateContent>
          </a:graphicData>
        </a:graphic>
      </p:graphicFrame>
      <mc:AlternateContent xmlns:mc="http://schemas.openxmlformats.org/markup-compatibility/2006" xmlns:a14="http://schemas.microsoft.com/office/drawing/2010/main">
        <mc:Choice Requires="a14">
          <p:sp>
            <p:nvSpPr>
              <p:cNvPr id="13" name="文本框 12"/>
              <p:cNvSpPr txBox="1"/>
              <p:nvPr/>
            </p:nvSpPr>
            <p:spPr>
              <a:xfrm>
                <a:off x="419323" y="1690688"/>
                <a:ext cx="4275158" cy="4592668"/>
              </a:xfrm>
              <a:prstGeom prst="rect">
                <a:avLst/>
              </a:prstGeom>
              <a:noFill/>
            </p:spPr>
            <p:txBody>
              <a:bodyPr vert="horz" wrap="square" rtlCol="0">
                <a:spAutoFit/>
              </a:bodyPr>
              <a:lstStyle/>
              <a:p>
                <a:r>
                  <a:rPr lang="zh-CN" altLang="en-US" dirty="0" smtClean="0"/>
                  <a:t>考虑一个只有标量场的宇宙，</a:t>
                </a:r>
                <a:endParaRPr lang="en-US" altLang="zh-CN" dirty="0" smtClean="0"/>
              </a:p>
              <a:p>
                <a:endParaRPr lang="en-US" altLang="zh-CN" dirty="0"/>
              </a:p>
              <a:p>
                <a:pPr/>
                <a14:m>
                  <m:oMathPara xmlns:m="http://schemas.openxmlformats.org/officeDocument/2006/math">
                    <m:oMathParaPr>
                      <m:jc m:val="centerGroup"/>
                    </m:oMathParaPr>
                    <m:oMath xmlns:m="http://schemas.openxmlformats.org/officeDocument/2006/math">
                      <m:r>
                        <a:rPr lang="zh-CN" altLang="en-US" b="0" i="1">
                          <a:latin typeface="Cambria Math" panose="02040503050406030204" pitchFamily="18" charset="0"/>
                        </a:rPr>
                        <m:t>𝜌</m:t>
                      </m:r>
                      <m:r>
                        <a:rPr lang="en-US" altLang="zh-CN" b="0" i="1">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b="0" i="1">
                                  <a:latin typeface="Cambria Math" panose="02040503050406030204" pitchFamily="18" charset="0"/>
                                </a:rPr>
                                <m:t>1</m:t>
                              </m:r>
                            </m:num>
                            <m:den>
                              <m:r>
                                <a:rPr lang="zh-CN" altLang="en-US" b="0" i="1">
                                  <a:latin typeface="Cambria Math" panose="02040503050406030204" pitchFamily="18" charset="0"/>
                                </a:rPr>
                                <m:t>2</m:t>
                              </m:r>
                            </m:den>
                          </m:f>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b="0" i="1">
                                      <a:latin typeface="Cambria Math" panose="02040503050406030204" pitchFamily="18" charset="0"/>
                                    </a:rPr>
                                    <m:t>𝜙</m:t>
                                  </m:r>
                                </m:e>
                              </m:acc>
                            </m:e>
                            <m:sub>
                              <m:r>
                                <a:rPr lang="en-US" altLang="zh-CN" b="0" i="1">
                                  <a:latin typeface="Cambria Math" panose="02040503050406030204" pitchFamily="18" charset="0"/>
                                </a:rPr>
                                <m:t> </m:t>
                              </m:r>
                            </m:sub>
                            <m:sup>
                              <m:r>
                                <a:rPr lang="zh-CN" altLang="en-US" b="0" i="1">
                                  <a:latin typeface="Cambria Math" panose="02040503050406030204" pitchFamily="18" charset="0"/>
                                </a:rPr>
                                <m:t>2</m:t>
                              </m:r>
                            </m:sup>
                          </m:sSubSup>
                          <m:r>
                            <a:rPr lang="zh-CN" altLang="en-US" b="0">
                              <a:latin typeface="Cambria Math" panose="02040503050406030204" pitchFamily="18" charset="0"/>
                            </a:rPr>
                            <m:t>+</m:t>
                          </m:r>
                          <m:r>
                            <a:rPr lang="zh-CN" altLang="en-US" b="0" i="1">
                              <a:latin typeface="Cambria Math" panose="02040503050406030204" pitchFamily="18" charset="0"/>
                            </a:rPr>
                            <m:t>𝑉</m:t>
                          </m:r>
                        </m:e>
                      </m:d>
                      <m:r>
                        <a:rPr lang="zh-CN" altLang="en-US" b="0" i="1">
                          <a:latin typeface="Cambria Math" panose="02040503050406030204" pitchFamily="18" charset="0"/>
                        </a:rPr>
                        <m:t>，</m:t>
                      </m:r>
                      <m:r>
                        <a:rPr lang="en-US" altLang="zh-CN" b="0" i="1">
                          <a:latin typeface="Cambria Math" panose="02040503050406030204" pitchFamily="18" charset="0"/>
                        </a:rPr>
                        <m:t>𝑝</m:t>
                      </m:r>
                      <m:r>
                        <a:rPr lang="en-US" altLang="zh-CN" b="0" i="1">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b="0" i="1">
                                  <a:latin typeface="Cambria Math" panose="02040503050406030204" pitchFamily="18" charset="0"/>
                                </a:rPr>
                                <m:t>1</m:t>
                              </m:r>
                            </m:num>
                            <m:den>
                              <m:r>
                                <a:rPr lang="zh-CN" altLang="en-US" b="0" i="1">
                                  <a:latin typeface="Cambria Math" panose="02040503050406030204" pitchFamily="18" charset="0"/>
                                </a:rPr>
                                <m:t>2</m:t>
                              </m:r>
                            </m:den>
                          </m:f>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b="0" i="1">
                                      <a:latin typeface="Cambria Math" panose="02040503050406030204" pitchFamily="18" charset="0"/>
                                    </a:rPr>
                                    <m:t>𝜙</m:t>
                                  </m:r>
                                </m:e>
                              </m:acc>
                            </m:e>
                            <m:sub>
                              <m:r>
                                <a:rPr lang="en-US" altLang="zh-CN" b="0" i="1">
                                  <a:latin typeface="Cambria Math" panose="02040503050406030204" pitchFamily="18" charset="0"/>
                                </a:rPr>
                                <m:t> </m:t>
                              </m:r>
                            </m:sub>
                            <m:sup>
                              <m:r>
                                <a:rPr lang="zh-CN" altLang="en-US" b="0" i="1">
                                  <a:latin typeface="Cambria Math" panose="02040503050406030204" pitchFamily="18" charset="0"/>
                                </a:rPr>
                                <m:t>2</m:t>
                              </m:r>
                            </m:sup>
                          </m:sSubSup>
                          <m:r>
                            <a:rPr lang="en-US" altLang="zh-CN" b="0" i="1">
                              <a:latin typeface="Cambria Math" panose="02040503050406030204" pitchFamily="18" charset="0"/>
                            </a:rPr>
                            <m:t>−</m:t>
                          </m:r>
                          <m:r>
                            <a:rPr lang="zh-CN" altLang="en-US" b="0" i="1">
                              <a:latin typeface="Cambria Math" panose="02040503050406030204" pitchFamily="18" charset="0"/>
                            </a:rPr>
                            <m:t>𝑉</m:t>
                          </m:r>
                        </m:e>
                      </m:d>
                    </m:oMath>
                  </m:oMathPara>
                </a14:m>
                <a:endParaRPr lang="zh-CN" altLang="en-US" dirty="0"/>
              </a:p>
              <a:p>
                <a:endParaRPr lang="en-US" altLang="zh-CN" dirty="0" smtClean="0"/>
              </a:p>
              <a:p>
                <a:r>
                  <a:rPr lang="zh-CN" altLang="en-US" dirty="0" smtClean="0"/>
                  <a:t>请利用弗里德曼方程</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推导出标量场的运动方程</a:t>
                </a:r>
                <a:endParaRPr lang="en-US" altLang="zh-CN" dirty="0" smtClean="0"/>
              </a:p>
              <a:p>
                <a:endParaRPr lang="en-US" altLang="zh-CN" dirty="0"/>
              </a:p>
              <a:p>
                <a:endParaRPr lang="en-US" altLang="zh-CN" dirty="0" smtClean="0"/>
              </a:p>
              <a:p>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419323" y="1690688"/>
                <a:ext cx="4275158" cy="4592668"/>
              </a:xfrm>
              <a:prstGeom prst="rect">
                <a:avLst/>
              </a:prstGeom>
              <a:blipFill>
                <a:blip r:embed="rId5"/>
                <a:stretch>
                  <a:fillRect l="-1284" t="-663"/>
                </a:stretch>
              </a:blipFill>
            </p:spPr>
            <p:txBody>
              <a:bodyPr/>
              <a:lstStyle/>
              <a:p>
                <a:r>
                  <a:rPr lang="zh-CN" altLang="en-US">
                    <a:noFill/>
                  </a:rPr>
                  <a:t> </a:t>
                </a:r>
              </a:p>
            </p:txBody>
          </p:sp>
        </mc:Fallback>
      </mc:AlternateContent>
      <p:pic>
        <p:nvPicPr>
          <p:cNvPr id="23" name="图片 22"/>
          <p:cNvPicPr>
            <a:picLocks noChangeAspect="1"/>
          </p:cNvPicPr>
          <p:nvPr/>
        </p:nvPicPr>
        <p:blipFill>
          <a:blip r:embed="rId6"/>
          <a:stretch>
            <a:fillRect/>
          </a:stretch>
        </p:blipFill>
        <p:spPr>
          <a:xfrm>
            <a:off x="943240" y="3659067"/>
            <a:ext cx="1474646" cy="852396"/>
          </a:xfrm>
          <a:prstGeom prst="rect">
            <a:avLst/>
          </a:prstGeom>
        </p:spPr>
      </p:pic>
      <p:pic>
        <p:nvPicPr>
          <p:cNvPr id="24" name="图片 23"/>
          <p:cNvPicPr>
            <a:picLocks noChangeAspect="1"/>
          </p:cNvPicPr>
          <p:nvPr/>
        </p:nvPicPr>
        <p:blipFill>
          <a:blip r:embed="rId7"/>
          <a:stretch>
            <a:fillRect/>
          </a:stretch>
        </p:blipFill>
        <p:spPr>
          <a:xfrm>
            <a:off x="969619" y="4405654"/>
            <a:ext cx="2108389" cy="522741"/>
          </a:xfrm>
          <a:prstGeom prst="rect">
            <a:avLst/>
          </a:prstGeom>
        </p:spPr>
      </p:pic>
      <p:pic>
        <p:nvPicPr>
          <p:cNvPr id="25" name="图片 24"/>
          <p:cNvPicPr>
            <a:picLocks noChangeAspect="1"/>
          </p:cNvPicPr>
          <p:nvPr/>
        </p:nvPicPr>
        <p:blipFill>
          <a:blip r:embed="rId8"/>
          <a:stretch>
            <a:fillRect/>
          </a:stretch>
        </p:blipFill>
        <p:spPr>
          <a:xfrm>
            <a:off x="1118760" y="5599278"/>
            <a:ext cx="1976832" cy="475496"/>
          </a:xfrm>
          <a:prstGeom prst="rect">
            <a:avLst/>
          </a:prstGeom>
        </p:spPr>
      </p:pic>
    </p:spTree>
    <p:extLst>
      <p:ext uri="{BB962C8B-B14F-4D97-AF65-F5344CB8AC3E}">
        <p14:creationId xmlns:p14="http://schemas.microsoft.com/office/powerpoint/2010/main" val="171561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15" name="图片 14"/>
          <p:cNvPicPr>
            <a:picLocks noChangeAspect="1"/>
          </p:cNvPicPr>
          <p:nvPr/>
        </p:nvPicPr>
        <p:blipFill>
          <a:blip r:embed="rId3"/>
          <a:stretch>
            <a:fillRect/>
          </a:stretch>
        </p:blipFill>
        <p:spPr>
          <a:xfrm>
            <a:off x="1329070" y="3082048"/>
            <a:ext cx="8467706" cy="1790348"/>
          </a:xfrm>
          <a:prstGeom prst="rect">
            <a:avLst/>
          </a:prstGeom>
        </p:spPr>
      </p:pic>
      <p:pic>
        <p:nvPicPr>
          <p:cNvPr id="3" name="图片 2"/>
          <p:cNvPicPr>
            <a:picLocks noChangeAspect="1"/>
          </p:cNvPicPr>
          <p:nvPr/>
        </p:nvPicPr>
        <p:blipFill>
          <a:blip r:embed="rId4"/>
          <a:stretch>
            <a:fillRect/>
          </a:stretch>
        </p:blipFill>
        <p:spPr>
          <a:xfrm>
            <a:off x="1796095" y="4606733"/>
            <a:ext cx="7842420" cy="1925952"/>
          </a:xfrm>
          <a:prstGeom prst="rect">
            <a:avLst/>
          </a:prstGeom>
        </p:spPr>
      </p:pic>
      <p:pic>
        <p:nvPicPr>
          <p:cNvPr id="4" name="图片 3"/>
          <p:cNvPicPr>
            <a:picLocks noChangeAspect="1"/>
          </p:cNvPicPr>
          <p:nvPr/>
        </p:nvPicPr>
        <p:blipFill>
          <a:blip r:embed="rId5"/>
          <a:stretch>
            <a:fillRect/>
          </a:stretch>
        </p:blipFill>
        <p:spPr>
          <a:xfrm>
            <a:off x="1924440" y="821326"/>
            <a:ext cx="6280544" cy="2449412"/>
          </a:xfrm>
          <a:prstGeom prst="rect">
            <a:avLst/>
          </a:prstGeom>
        </p:spPr>
      </p:pic>
      <p:pic>
        <p:nvPicPr>
          <p:cNvPr id="6" name="图片 5"/>
          <p:cNvPicPr>
            <a:picLocks noChangeAspect="1"/>
          </p:cNvPicPr>
          <p:nvPr/>
        </p:nvPicPr>
        <p:blipFill>
          <a:blip r:embed="rId6"/>
          <a:stretch>
            <a:fillRect/>
          </a:stretch>
        </p:blipFill>
        <p:spPr>
          <a:xfrm>
            <a:off x="1924440" y="3147744"/>
            <a:ext cx="7147008" cy="3384941"/>
          </a:xfrm>
          <a:prstGeom prst="rect">
            <a:avLst/>
          </a:prstGeom>
        </p:spPr>
      </p:pic>
      <p:pic>
        <p:nvPicPr>
          <p:cNvPr id="13" name="图片 12"/>
          <p:cNvPicPr>
            <a:picLocks noChangeAspect="1"/>
          </p:cNvPicPr>
          <p:nvPr/>
        </p:nvPicPr>
        <p:blipFill>
          <a:blip r:embed="rId7"/>
          <a:stretch>
            <a:fillRect/>
          </a:stretch>
        </p:blipFill>
        <p:spPr>
          <a:xfrm>
            <a:off x="3312925" y="1771025"/>
            <a:ext cx="1531636" cy="472481"/>
          </a:xfrm>
          <a:prstGeom prst="rect">
            <a:avLst/>
          </a:prstGeom>
        </p:spPr>
      </p:pic>
      <p:pic>
        <p:nvPicPr>
          <p:cNvPr id="2" name="图片 1"/>
          <p:cNvPicPr>
            <a:picLocks noChangeAspect="1"/>
          </p:cNvPicPr>
          <p:nvPr/>
        </p:nvPicPr>
        <p:blipFill>
          <a:blip r:embed="rId8"/>
          <a:stretch>
            <a:fillRect/>
          </a:stretch>
        </p:blipFill>
        <p:spPr>
          <a:xfrm>
            <a:off x="7866255" y="400639"/>
            <a:ext cx="4181304" cy="940240"/>
          </a:xfrm>
          <a:prstGeom prst="rect">
            <a:avLst/>
          </a:prstGeom>
          <a:ln w="25400">
            <a:solidFill>
              <a:schemeClr val="accent1"/>
            </a:solidFill>
          </a:ln>
        </p:spPr>
      </p:pic>
      <p:sp>
        <p:nvSpPr>
          <p:cNvPr id="5" name="矩形 4"/>
          <p:cNvSpPr/>
          <p:nvPr/>
        </p:nvSpPr>
        <p:spPr>
          <a:xfrm>
            <a:off x="1924440" y="4084320"/>
            <a:ext cx="6280544" cy="12598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9"/>
          <a:stretch>
            <a:fillRect/>
          </a:stretch>
        </p:blipFill>
        <p:spPr>
          <a:xfrm>
            <a:off x="8622852" y="3873967"/>
            <a:ext cx="2165105" cy="460660"/>
          </a:xfrm>
          <a:prstGeom prst="rect">
            <a:avLst/>
          </a:prstGeom>
        </p:spPr>
      </p:pic>
      <p:sp>
        <p:nvSpPr>
          <p:cNvPr id="12" name="文本框 11"/>
          <p:cNvSpPr txBox="1"/>
          <p:nvPr/>
        </p:nvSpPr>
        <p:spPr>
          <a:xfrm>
            <a:off x="8622852" y="3438795"/>
            <a:ext cx="2031325" cy="923330"/>
          </a:xfrm>
          <a:prstGeom prst="rect">
            <a:avLst/>
          </a:prstGeom>
          <a:noFill/>
          <a:ln w="25400">
            <a:solidFill>
              <a:schemeClr val="accent1"/>
            </a:solidFill>
          </a:ln>
        </p:spPr>
        <p:txBody>
          <a:bodyPr wrap="none" rtlCol="0">
            <a:spAutoFit/>
          </a:bodyPr>
          <a:lstStyle/>
          <a:p>
            <a:r>
              <a:rPr lang="zh-CN" altLang="en-US" dirty="0" smtClean="0"/>
              <a:t>这一步等号利用了</a:t>
            </a:r>
            <a:endParaRPr lang="en-US" altLang="zh-CN" dirty="0" smtClean="0"/>
          </a:p>
          <a:p>
            <a:endParaRPr lang="en-US" altLang="zh-CN" dirty="0"/>
          </a:p>
          <a:p>
            <a:endParaRPr lang="en-US" altLang="zh-CN" dirty="0" smtClean="0"/>
          </a:p>
        </p:txBody>
      </p:sp>
      <p:cxnSp>
        <p:nvCxnSpPr>
          <p:cNvPr id="16" name="直接箭头连接符 15"/>
          <p:cNvCxnSpPr>
            <a:stCxn id="12" idx="1"/>
          </p:cNvCxnSpPr>
          <p:nvPr/>
        </p:nvCxnSpPr>
        <p:spPr>
          <a:xfrm flipH="1" flipV="1">
            <a:off x="6758838" y="2946445"/>
            <a:ext cx="1864014" cy="9540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293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12" name="图片 11"/>
          <p:cNvPicPr>
            <a:picLocks noChangeAspect="1"/>
          </p:cNvPicPr>
          <p:nvPr/>
        </p:nvPicPr>
        <p:blipFill>
          <a:blip r:embed="rId3"/>
          <a:stretch>
            <a:fillRect/>
          </a:stretch>
        </p:blipFill>
        <p:spPr>
          <a:xfrm>
            <a:off x="4715754" y="3498105"/>
            <a:ext cx="723963" cy="716342"/>
          </a:xfrm>
          <a:prstGeom prst="rect">
            <a:avLst/>
          </a:prstGeom>
        </p:spPr>
      </p:pic>
      <p:pic>
        <p:nvPicPr>
          <p:cNvPr id="3" name="图片 2"/>
          <p:cNvPicPr>
            <a:picLocks noChangeAspect="1"/>
          </p:cNvPicPr>
          <p:nvPr/>
        </p:nvPicPr>
        <p:blipFill>
          <a:blip r:embed="rId4"/>
          <a:stretch>
            <a:fillRect/>
          </a:stretch>
        </p:blipFill>
        <p:spPr>
          <a:xfrm>
            <a:off x="1590259" y="613094"/>
            <a:ext cx="7210303" cy="5770021"/>
          </a:xfrm>
          <a:prstGeom prst="rect">
            <a:avLst/>
          </a:prstGeom>
        </p:spPr>
      </p:pic>
      <p:pic>
        <p:nvPicPr>
          <p:cNvPr id="13" name="图片 12"/>
          <p:cNvPicPr>
            <a:picLocks noChangeAspect="1"/>
          </p:cNvPicPr>
          <p:nvPr/>
        </p:nvPicPr>
        <p:blipFill>
          <a:blip r:embed="rId3"/>
          <a:stretch>
            <a:fillRect/>
          </a:stretch>
        </p:blipFill>
        <p:spPr>
          <a:xfrm>
            <a:off x="5717796" y="692324"/>
            <a:ext cx="3082211" cy="479983"/>
          </a:xfrm>
          <a:prstGeom prst="rect">
            <a:avLst/>
          </a:prstGeom>
        </p:spPr>
      </p:pic>
      <p:pic>
        <p:nvPicPr>
          <p:cNvPr id="14" name="图片 13"/>
          <p:cNvPicPr>
            <a:picLocks noChangeAspect="1"/>
          </p:cNvPicPr>
          <p:nvPr/>
        </p:nvPicPr>
        <p:blipFill>
          <a:blip r:embed="rId3"/>
          <a:stretch>
            <a:fillRect/>
          </a:stretch>
        </p:blipFill>
        <p:spPr>
          <a:xfrm>
            <a:off x="1377327" y="2365793"/>
            <a:ext cx="3082211" cy="479983"/>
          </a:xfrm>
          <a:prstGeom prst="rect">
            <a:avLst/>
          </a:prstGeom>
        </p:spPr>
      </p:pic>
      <p:pic>
        <p:nvPicPr>
          <p:cNvPr id="15" name="图片 14"/>
          <p:cNvPicPr>
            <a:picLocks noChangeAspect="1"/>
          </p:cNvPicPr>
          <p:nvPr/>
        </p:nvPicPr>
        <p:blipFill>
          <a:blip r:embed="rId3"/>
          <a:stretch>
            <a:fillRect/>
          </a:stretch>
        </p:blipFill>
        <p:spPr>
          <a:xfrm>
            <a:off x="1301127" y="4898753"/>
            <a:ext cx="3082211" cy="479983"/>
          </a:xfrm>
          <a:prstGeom prst="rect">
            <a:avLst/>
          </a:prstGeom>
        </p:spPr>
      </p:pic>
      <p:sp>
        <p:nvSpPr>
          <p:cNvPr id="29" name="文本框 28"/>
          <p:cNvSpPr txBox="1"/>
          <p:nvPr/>
        </p:nvSpPr>
        <p:spPr>
          <a:xfrm>
            <a:off x="8929568" y="447919"/>
            <a:ext cx="3071675" cy="1938992"/>
          </a:xfrm>
          <a:prstGeom prst="rect">
            <a:avLst/>
          </a:prstGeom>
          <a:noFill/>
        </p:spPr>
        <p:txBody>
          <a:bodyPr wrap="none" rtlCol="0">
            <a:spAutoFit/>
          </a:bodyPr>
          <a:lstStyle/>
          <a:p>
            <a:pPr>
              <a:lnSpc>
                <a:spcPct val="150000"/>
              </a:lnSpc>
            </a:pPr>
            <a:r>
              <a:rPr lang="zh-CN" altLang="en-US" sz="2000" b="1" dirty="0" smtClean="0"/>
              <a:t>选做作业：自己独立把</a:t>
            </a:r>
            <a:endParaRPr lang="en-US" altLang="zh-CN" sz="2000" b="1" dirty="0" smtClean="0"/>
          </a:p>
          <a:p>
            <a:pPr>
              <a:lnSpc>
                <a:spcPct val="150000"/>
              </a:lnSpc>
            </a:pPr>
            <a:r>
              <a:rPr lang="zh-CN" altLang="en-US" sz="2000" b="1" dirty="0" smtClean="0"/>
              <a:t>这一页的式子都推导出来</a:t>
            </a:r>
            <a:endParaRPr lang="en-US" altLang="zh-CN" sz="2000" b="1" dirty="0" smtClean="0"/>
          </a:p>
          <a:p>
            <a:pPr>
              <a:lnSpc>
                <a:spcPct val="150000"/>
              </a:lnSpc>
            </a:pPr>
            <a:endParaRPr lang="en-US" altLang="zh-CN" sz="2000" b="1" dirty="0"/>
          </a:p>
          <a:p>
            <a:pPr>
              <a:lnSpc>
                <a:spcPct val="150000"/>
              </a:lnSpc>
            </a:pPr>
            <a:r>
              <a:rPr lang="zh-CN" altLang="en-US" sz="2000" b="1" dirty="0" smtClean="0"/>
              <a:t>不要看下一页答案</a:t>
            </a:r>
            <a:endParaRPr lang="zh-CN" altLang="en-US" sz="2000" b="1" dirty="0"/>
          </a:p>
        </p:txBody>
      </p:sp>
    </p:spTree>
    <p:extLst>
      <p:ext uri="{BB962C8B-B14F-4D97-AF65-F5344CB8AC3E}">
        <p14:creationId xmlns:p14="http://schemas.microsoft.com/office/powerpoint/2010/main" val="177222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9556011" y="4574875"/>
            <a:ext cx="640135" cy="647756"/>
          </a:xfrm>
          <a:prstGeom prst="rect">
            <a:avLst/>
          </a:prstGeom>
        </p:spPr>
      </p:pic>
      <p:pic>
        <p:nvPicPr>
          <p:cNvPr id="9" name="图片 8"/>
          <p:cNvPicPr>
            <a:picLocks noChangeAspect="1"/>
          </p:cNvPicPr>
          <p:nvPr/>
        </p:nvPicPr>
        <p:blipFill>
          <a:blip r:embed="rId3"/>
          <a:stretch>
            <a:fillRect/>
          </a:stretch>
        </p:blipFill>
        <p:spPr>
          <a:xfrm>
            <a:off x="4206138" y="2998496"/>
            <a:ext cx="638423" cy="708170"/>
          </a:xfrm>
          <a:prstGeom prst="rect">
            <a:avLst/>
          </a:prstGeom>
        </p:spPr>
      </p:pic>
      <p:pic>
        <p:nvPicPr>
          <p:cNvPr id="10" name="图片 9"/>
          <p:cNvPicPr>
            <a:picLocks noChangeAspect="1"/>
          </p:cNvPicPr>
          <p:nvPr/>
        </p:nvPicPr>
        <p:blipFill>
          <a:blip r:embed="rId3"/>
          <a:stretch>
            <a:fillRect/>
          </a:stretch>
        </p:blipFill>
        <p:spPr>
          <a:xfrm>
            <a:off x="7041412" y="3082048"/>
            <a:ext cx="434980" cy="647756"/>
          </a:xfrm>
          <a:prstGeom prst="rect">
            <a:avLst/>
          </a:prstGeom>
        </p:spPr>
      </p:pic>
      <p:pic>
        <p:nvPicPr>
          <p:cNvPr id="11" name="图片 10"/>
          <p:cNvPicPr>
            <a:picLocks noChangeAspect="1"/>
          </p:cNvPicPr>
          <p:nvPr/>
        </p:nvPicPr>
        <p:blipFill>
          <a:blip r:embed="rId3"/>
          <a:stretch>
            <a:fillRect/>
          </a:stretch>
        </p:blipFill>
        <p:spPr>
          <a:xfrm>
            <a:off x="6758837" y="2983255"/>
            <a:ext cx="638423" cy="708170"/>
          </a:xfrm>
          <a:prstGeom prst="rect">
            <a:avLst/>
          </a:prstGeom>
        </p:spPr>
      </p:pic>
      <p:pic>
        <p:nvPicPr>
          <p:cNvPr id="2" name="图片 1"/>
          <p:cNvPicPr>
            <a:picLocks noChangeAspect="1"/>
          </p:cNvPicPr>
          <p:nvPr/>
        </p:nvPicPr>
        <p:blipFill>
          <a:blip r:embed="rId4"/>
          <a:stretch>
            <a:fillRect/>
          </a:stretch>
        </p:blipFill>
        <p:spPr>
          <a:xfrm>
            <a:off x="230033" y="5974605"/>
            <a:ext cx="723963" cy="716342"/>
          </a:xfrm>
          <a:prstGeom prst="rect">
            <a:avLst/>
          </a:prstGeom>
        </p:spPr>
      </p:pic>
      <p:pic>
        <p:nvPicPr>
          <p:cNvPr id="12" name="图片 11"/>
          <p:cNvPicPr>
            <a:picLocks noChangeAspect="1"/>
          </p:cNvPicPr>
          <p:nvPr/>
        </p:nvPicPr>
        <p:blipFill>
          <a:blip r:embed="rId4"/>
          <a:stretch>
            <a:fillRect/>
          </a:stretch>
        </p:blipFill>
        <p:spPr>
          <a:xfrm>
            <a:off x="4715754" y="3498105"/>
            <a:ext cx="723963" cy="716342"/>
          </a:xfrm>
          <a:prstGeom prst="rect">
            <a:avLst/>
          </a:prstGeom>
        </p:spPr>
      </p:pic>
      <p:pic>
        <p:nvPicPr>
          <p:cNvPr id="3" name="图片 2"/>
          <p:cNvPicPr>
            <a:picLocks noChangeAspect="1"/>
          </p:cNvPicPr>
          <p:nvPr/>
        </p:nvPicPr>
        <p:blipFill>
          <a:blip r:embed="rId5"/>
          <a:stretch>
            <a:fillRect/>
          </a:stretch>
        </p:blipFill>
        <p:spPr>
          <a:xfrm>
            <a:off x="1590259" y="613094"/>
            <a:ext cx="7210303" cy="5770021"/>
          </a:xfrm>
          <a:prstGeom prst="rect">
            <a:avLst/>
          </a:prstGeom>
        </p:spPr>
      </p:pic>
      <p:pic>
        <p:nvPicPr>
          <p:cNvPr id="13" name="图片 12"/>
          <p:cNvPicPr>
            <a:picLocks noChangeAspect="1"/>
          </p:cNvPicPr>
          <p:nvPr/>
        </p:nvPicPr>
        <p:blipFill>
          <a:blip r:embed="rId4"/>
          <a:stretch>
            <a:fillRect/>
          </a:stretch>
        </p:blipFill>
        <p:spPr>
          <a:xfrm>
            <a:off x="5717796" y="692324"/>
            <a:ext cx="3082211" cy="479983"/>
          </a:xfrm>
          <a:prstGeom prst="rect">
            <a:avLst/>
          </a:prstGeom>
        </p:spPr>
      </p:pic>
      <p:pic>
        <p:nvPicPr>
          <p:cNvPr id="14" name="图片 13"/>
          <p:cNvPicPr>
            <a:picLocks noChangeAspect="1"/>
          </p:cNvPicPr>
          <p:nvPr/>
        </p:nvPicPr>
        <p:blipFill>
          <a:blip r:embed="rId4"/>
          <a:stretch>
            <a:fillRect/>
          </a:stretch>
        </p:blipFill>
        <p:spPr>
          <a:xfrm>
            <a:off x="1377327" y="2365793"/>
            <a:ext cx="3082211" cy="479983"/>
          </a:xfrm>
          <a:prstGeom prst="rect">
            <a:avLst/>
          </a:prstGeom>
        </p:spPr>
      </p:pic>
      <p:pic>
        <p:nvPicPr>
          <p:cNvPr id="15" name="图片 14"/>
          <p:cNvPicPr>
            <a:picLocks noChangeAspect="1"/>
          </p:cNvPicPr>
          <p:nvPr/>
        </p:nvPicPr>
        <p:blipFill>
          <a:blip r:embed="rId4"/>
          <a:stretch>
            <a:fillRect/>
          </a:stretch>
        </p:blipFill>
        <p:spPr>
          <a:xfrm>
            <a:off x="1301127" y="4898753"/>
            <a:ext cx="3082211" cy="479983"/>
          </a:xfrm>
          <a:prstGeom prst="rect">
            <a:avLst/>
          </a:prstGeom>
        </p:spPr>
      </p:pic>
      <p:pic>
        <p:nvPicPr>
          <p:cNvPr id="17" name="图片 16"/>
          <p:cNvPicPr>
            <a:picLocks noChangeAspect="1"/>
          </p:cNvPicPr>
          <p:nvPr/>
        </p:nvPicPr>
        <p:blipFill>
          <a:blip r:embed="rId6"/>
          <a:stretch>
            <a:fillRect/>
          </a:stretch>
        </p:blipFill>
        <p:spPr>
          <a:xfrm>
            <a:off x="9928231" y="1130990"/>
            <a:ext cx="2165105" cy="460660"/>
          </a:xfrm>
          <a:prstGeom prst="rect">
            <a:avLst/>
          </a:prstGeom>
        </p:spPr>
      </p:pic>
      <p:sp>
        <p:nvSpPr>
          <p:cNvPr id="18" name="文本框 17"/>
          <p:cNvSpPr txBox="1"/>
          <p:nvPr/>
        </p:nvSpPr>
        <p:spPr>
          <a:xfrm>
            <a:off x="9928230" y="695818"/>
            <a:ext cx="2345049" cy="1754326"/>
          </a:xfrm>
          <a:prstGeom prst="rect">
            <a:avLst/>
          </a:prstGeom>
          <a:noFill/>
          <a:ln w="25400">
            <a:solidFill>
              <a:schemeClr val="accent1"/>
            </a:solidFill>
          </a:ln>
        </p:spPr>
        <p:txBody>
          <a:bodyPr wrap="square" rtlCol="0">
            <a:spAutoFit/>
          </a:bodyPr>
          <a:lstStyle/>
          <a:p>
            <a:r>
              <a:rPr lang="zh-CN" altLang="en-US" dirty="0" smtClean="0"/>
              <a:t>这一步利用了</a:t>
            </a:r>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p:txBody>
      </p:sp>
      <p:pic>
        <p:nvPicPr>
          <p:cNvPr id="4" name="图片 3"/>
          <p:cNvPicPr>
            <a:picLocks noChangeAspect="1"/>
          </p:cNvPicPr>
          <p:nvPr/>
        </p:nvPicPr>
        <p:blipFill>
          <a:blip r:embed="rId7"/>
          <a:stretch>
            <a:fillRect/>
          </a:stretch>
        </p:blipFill>
        <p:spPr>
          <a:xfrm>
            <a:off x="10044011" y="1690203"/>
            <a:ext cx="1188823" cy="396274"/>
          </a:xfrm>
          <a:prstGeom prst="rect">
            <a:avLst/>
          </a:prstGeom>
        </p:spPr>
      </p:pic>
      <p:cxnSp>
        <p:nvCxnSpPr>
          <p:cNvPr id="19" name="直接箭头连接符 18"/>
          <p:cNvCxnSpPr>
            <a:stCxn id="18" idx="1"/>
          </p:cNvCxnSpPr>
          <p:nvPr/>
        </p:nvCxnSpPr>
        <p:spPr>
          <a:xfrm flipH="1" flipV="1">
            <a:off x="7041412" y="1513840"/>
            <a:ext cx="2886818" cy="5914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8"/>
          <a:stretch>
            <a:fillRect/>
          </a:stretch>
        </p:blipFill>
        <p:spPr>
          <a:xfrm>
            <a:off x="9078088" y="2884747"/>
            <a:ext cx="1418058" cy="390241"/>
          </a:xfrm>
          <a:prstGeom prst="rect">
            <a:avLst/>
          </a:prstGeom>
        </p:spPr>
      </p:pic>
      <p:sp>
        <p:nvSpPr>
          <p:cNvPr id="21" name="文本框 20"/>
          <p:cNvSpPr txBox="1"/>
          <p:nvPr/>
        </p:nvSpPr>
        <p:spPr>
          <a:xfrm>
            <a:off x="8792003" y="2541942"/>
            <a:ext cx="3134054" cy="3693319"/>
          </a:xfrm>
          <a:prstGeom prst="rect">
            <a:avLst/>
          </a:prstGeom>
          <a:noFill/>
          <a:ln w="25400">
            <a:solidFill>
              <a:schemeClr val="accent1"/>
            </a:solidFill>
          </a:ln>
        </p:spPr>
        <p:txBody>
          <a:bodyPr wrap="square" rtlCol="0">
            <a:spAutoFit/>
          </a:bodyPr>
          <a:lstStyle/>
          <a:p>
            <a:r>
              <a:rPr lang="zh-CN" altLang="en-US" dirty="0" smtClean="0"/>
              <a:t>这一步利用了</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得到</a:t>
            </a:r>
            <a:endParaRPr lang="en-US" altLang="zh-CN" dirty="0" smtClean="0"/>
          </a:p>
          <a:p>
            <a:endParaRPr lang="en-US" altLang="zh-CN" dirty="0"/>
          </a:p>
          <a:p>
            <a:endParaRPr lang="en-US" altLang="zh-CN" dirty="0" smtClean="0"/>
          </a:p>
          <a:p>
            <a:r>
              <a:rPr lang="en-US" altLang="zh-CN" dirty="0"/>
              <a:t> </a:t>
            </a:r>
            <a:r>
              <a:rPr lang="en-US" altLang="zh-CN" dirty="0" smtClean="0"/>
              <a:t>                                  </a:t>
            </a:r>
          </a:p>
          <a:p>
            <a:endParaRPr lang="en-US" altLang="zh-CN" dirty="0"/>
          </a:p>
          <a:p>
            <a:endParaRPr lang="en-US" altLang="zh-CN" dirty="0" smtClean="0"/>
          </a:p>
          <a:p>
            <a:endParaRPr lang="en-US" altLang="zh-CN" dirty="0"/>
          </a:p>
          <a:p>
            <a:endParaRPr lang="en-US" altLang="zh-CN" dirty="0" smtClean="0"/>
          </a:p>
        </p:txBody>
      </p:sp>
      <p:pic>
        <p:nvPicPr>
          <p:cNvPr id="22" name="图片 21"/>
          <p:cNvPicPr>
            <a:picLocks noChangeAspect="1"/>
          </p:cNvPicPr>
          <p:nvPr/>
        </p:nvPicPr>
        <p:blipFill>
          <a:blip r:embed="rId9"/>
          <a:stretch>
            <a:fillRect/>
          </a:stretch>
        </p:blipFill>
        <p:spPr>
          <a:xfrm>
            <a:off x="9091784" y="3371674"/>
            <a:ext cx="1663350" cy="434644"/>
          </a:xfrm>
          <a:prstGeom prst="rect">
            <a:avLst/>
          </a:prstGeom>
        </p:spPr>
      </p:pic>
      <p:graphicFrame>
        <p:nvGraphicFramePr>
          <p:cNvPr id="24" name="对象 23"/>
          <p:cNvGraphicFramePr>
            <a:graphicFrameLocks noChangeAspect="1"/>
          </p:cNvGraphicFramePr>
          <p:nvPr>
            <p:extLst>
              <p:ext uri="{D42A27DB-BD31-4B8C-83A1-F6EECF244321}">
                <p14:modId xmlns:p14="http://schemas.microsoft.com/office/powerpoint/2010/main" val="2045796670"/>
              </p:ext>
            </p:extLst>
          </p:nvPr>
        </p:nvGraphicFramePr>
        <p:xfrm>
          <a:off x="9294423" y="4168903"/>
          <a:ext cx="2364564" cy="1939681"/>
        </p:xfrm>
        <a:graphic>
          <a:graphicData uri="http://schemas.openxmlformats.org/presentationml/2006/ole">
            <mc:AlternateContent xmlns:mc="http://schemas.openxmlformats.org/markup-compatibility/2006">
              <mc:Choice xmlns:v="urn:schemas-microsoft-com:vml" Requires="v">
                <p:oleObj spid="_x0000_s1202" name="Equation" r:id="rId10" imgW="3251160" imgH="2666880" progId="Equation.DSMT4">
                  <p:embed/>
                </p:oleObj>
              </mc:Choice>
              <mc:Fallback>
                <p:oleObj name="Equation" r:id="rId10" imgW="3251160" imgH="2666880" progId="Equation.DSMT4">
                  <p:embed/>
                  <p:pic>
                    <p:nvPicPr>
                      <p:cNvPr id="0" name=""/>
                      <p:cNvPicPr/>
                      <p:nvPr/>
                    </p:nvPicPr>
                    <p:blipFill>
                      <a:blip r:embed="rId11"/>
                      <a:stretch>
                        <a:fillRect/>
                      </a:stretch>
                    </p:blipFill>
                    <p:spPr>
                      <a:xfrm>
                        <a:off x="9294423" y="4168903"/>
                        <a:ext cx="2364564" cy="1939681"/>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806752982"/>
              </p:ext>
            </p:extLst>
          </p:nvPr>
        </p:nvGraphicFramePr>
        <p:xfrm>
          <a:off x="322795" y="4214447"/>
          <a:ext cx="3695587" cy="918663"/>
        </p:xfrm>
        <a:graphic>
          <a:graphicData uri="http://schemas.openxmlformats.org/presentationml/2006/ole">
            <mc:AlternateContent xmlns:mc="http://schemas.openxmlformats.org/markup-compatibility/2006">
              <mc:Choice xmlns:v="urn:schemas-microsoft-com:vml" Requires="v">
                <p:oleObj spid="_x0000_s1203" name="Equation" r:id="rId12" imgW="3466800" imgH="863280" progId="Equation.DSMT4">
                  <p:embed/>
                </p:oleObj>
              </mc:Choice>
              <mc:Fallback>
                <p:oleObj name="Equation" r:id="rId12" imgW="3466800" imgH="863280" progId="Equation.DSMT4">
                  <p:embed/>
                  <p:pic>
                    <p:nvPicPr>
                      <p:cNvPr id="24" name="对象 23"/>
                      <p:cNvPicPr/>
                      <p:nvPr/>
                    </p:nvPicPr>
                    <p:blipFill>
                      <a:blip r:embed="rId13"/>
                      <a:stretch>
                        <a:fillRect/>
                      </a:stretch>
                    </p:blipFill>
                    <p:spPr>
                      <a:xfrm>
                        <a:off x="322795" y="4214447"/>
                        <a:ext cx="3695587" cy="918663"/>
                      </a:xfrm>
                      <a:prstGeom prst="rect">
                        <a:avLst/>
                      </a:prstGeom>
                      <a:ln w="25400">
                        <a:solidFill>
                          <a:schemeClr val="accent1"/>
                        </a:solidFill>
                      </a:ln>
                    </p:spPr>
                  </p:pic>
                </p:oleObj>
              </mc:Fallback>
            </mc:AlternateContent>
          </a:graphicData>
        </a:graphic>
      </p:graphicFrame>
      <p:sp>
        <p:nvSpPr>
          <p:cNvPr id="26" name="文本框 25"/>
          <p:cNvSpPr txBox="1"/>
          <p:nvPr/>
        </p:nvSpPr>
        <p:spPr>
          <a:xfrm>
            <a:off x="1243128" y="5455613"/>
            <a:ext cx="2345049" cy="1200329"/>
          </a:xfrm>
          <a:prstGeom prst="rect">
            <a:avLst/>
          </a:prstGeom>
          <a:noFill/>
          <a:ln w="25400">
            <a:solidFill>
              <a:schemeClr val="accent1"/>
            </a:solidFill>
          </a:ln>
        </p:spPr>
        <p:txBody>
          <a:bodyPr wrap="square" rtlCol="0">
            <a:spAutoFit/>
          </a:bodyPr>
          <a:lstStyle/>
          <a:p>
            <a:r>
              <a:rPr lang="zh-CN" altLang="en-US" dirty="0" smtClean="0"/>
              <a:t>这一步利用了</a:t>
            </a:r>
            <a:endParaRPr lang="en-US" altLang="zh-CN" dirty="0" smtClean="0"/>
          </a:p>
          <a:p>
            <a:endParaRPr lang="en-US" altLang="zh-CN" dirty="0"/>
          </a:p>
          <a:p>
            <a:endParaRPr lang="en-US" altLang="zh-CN" dirty="0" smtClean="0"/>
          </a:p>
          <a:p>
            <a:endParaRPr lang="en-US" altLang="zh-CN" dirty="0" smtClean="0"/>
          </a:p>
        </p:txBody>
      </p:sp>
      <p:pic>
        <p:nvPicPr>
          <p:cNvPr id="27" name="图片 26"/>
          <p:cNvPicPr>
            <a:picLocks noChangeAspect="1"/>
          </p:cNvPicPr>
          <p:nvPr/>
        </p:nvPicPr>
        <p:blipFill>
          <a:blip r:embed="rId14"/>
          <a:stretch>
            <a:fillRect/>
          </a:stretch>
        </p:blipFill>
        <p:spPr>
          <a:xfrm>
            <a:off x="1384761" y="5950427"/>
            <a:ext cx="1874604" cy="551354"/>
          </a:xfrm>
          <a:prstGeom prst="rect">
            <a:avLst/>
          </a:prstGeom>
        </p:spPr>
      </p:pic>
      <p:cxnSp>
        <p:nvCxnSpPr>
          <p:cNvPr id="28" name="直接箭头连接符 27"/>
          <p:cNvCxnSpPr>
            <a:stCxn id="26" idx="3"/>
          </p:cNvCxnSpPr>
          <p:nvPr/>
        </p:nvCxnSpPr>
        <p:spPr>
          <a:xfrm flipV="1">
            <a:off x="3588177" y="5974605"/>
            <a:ext cx="795161" cy="811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215648" y="4471795"/>
            <a:ext cx="862087" cy="10141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40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1856610" y="1062647"/>
            <a:ext cx="1071228" cy="495343"/>
          </a:xfrm>
          <a:prstGeom prst="rect">
            <a:avLst/>
          </a:prstGeom>
        </p:spPr>
      </p:pic>
      <p:pic>
        <p:nvPicPr>
          <p:cNvPr id="6" name="图片 5"/>
          <p:cNvPicPr>
            <a:picLocks noChangeAspect="1"/>
          </p:cNvPicPr>
          <p:nvPr/>
        </p:nvPicPr>
        <p:blipFill>
          <a:blip r:embed="rId4"/>
          <a:stretch>
            <a:fillRect/>
          </a:stretch>
        </p:blipFill>
        <p:spPr>
          <a:xfrm>
            <a:off x="411463" y="6049107"/>
            <a:ext cx="396274" cy="472481"/>
          </a:xfrm>
          <a:prstGeom prst="rect">
            <a:avLst/>
          </a:prstGeom>
        </p:spPr>
      </p:pic>
      <p:pic>
        <p:nvPicPr>
          <p:cNvPr id="14" name="图片 13"/>
          <p:cNvPicPr>
            <a:picLocks noChangeAspect="1"/>
          </p:cNvPicPr>
          <p:nvPr/>
        </p:nvPicPr>
        <p:blipFill>
          <a:blip r:embed="rId4"/>
          <a:stretch>
            <a:fillRect/>
          </a:stretch>
        </p:blipFill>
        <p:spPr>
          <a:xfrm>
            <a:off x="1856609" y="3876969"/>
            <a:ext cx="1247075" cy="472481"/>
          </a:xfrm>
          <a:prstGeom prst="rect">
            <a:avLst/>
          </a:prstGeom>
        </p:spPr>
      </p:pic>
      <p:pic>
        <p:nvPicPr>
          <p:cNvPr id="15" name="图片 14"/>
          <p:cNvPicPr>
            <a:picLocks noChangeAspect="1"/>
          </p:cNvPicPr>
          <p:nvPr/>
        </p:nvPicPr>
        <p:blipFill>
          <a:blip r:embed="rId4"/>
          <a:stretch>
            <a:fillRect/>
          </a:stretch>
        </p:blipFill>
        <p:spPr>
          <a:xfrm>
            <a:off x="9479804" y="4750150"/>
            <a:ext cx="716342" cy="472481"/>
          </a:xfrm>
          <a:prstGeom prst="rect">
            <a:avLst/>
          </a:prstGeom>
        </p:spPr>
      </p:pic>
      <p:pic>
        <p:nvPicPr>
          <p:cNvPr id="16" name="图片 15"/>
          <p:cNvPicPr>
            <a:picLocks noChangeAspect="1"/>
          </p:cNvPicPr>
          <p:nvPr/>
        </p:nvPicPr>
        <p:blipFill>
          <a:blip r:embed="rId4"/>
          <a:stretch>
            <a:fillRect/>
          </a:stretch>
        </p:blipFill>
        <p:spPr>
          <a:xfrm>
            <a:off x="9479804" y="3218944"/>
            <a:ext cx="716342" cy="472481"/>
          </a:xfrm>
          <a:prstGeom prst="rect">
            <a:avLst/>
          </a:prstGeom>
        </p:spPr>
      </p:pic>
      <p:pic>
        <p:nvPicPr>
          <p:cNvPr id="17" name="图片 16"/>
          <p:cNvPicPr>
            <a:picLocks noChangeAspect="1"/>
          </p:cNvPicPr>
          <p:nvPr/>
        </p:nvPicPr>
        <p:blipFill>
          <a:blip r:embed="rId4"/>
          <a:stretch>
            <a:fillRect/>
          </a:stretch>
        </p:blipFill>
        <p:spPr>
          <a:xfrm>
            <a:off x="9556011" y="2080401"/>
            <a:ext cx="716342" cy="472481"/>
          </a:xfrm>
          <a:prstGeom prst="rect">
            <a:avLst/>
          </a:prstGeom>
        </p:spPr>
      </p:pic>
      <p:pic>
        <p:nvPicPr>
          <p:cNvPr id="3" name="图片 2"/>
          <p:cNvPicPr>
            <a:picLocks noChangeAspect="1"/>
          </p:cNvPicPr>
          <p:nvPr/>
        </p:nvPicPr>
        <p:blipFill>
          <a:blip r:embed="rId5"/>
          <a:stretch>
            <a:fillRect/>
          </a:stretch>
        </p:blipFill>
        <p:spPr>
          <a:xfrm>
            <a:off x="2181208" y="1344758"/>
            <a:ext cx="6009042" cy="2051164"/>
          </a:xfrm>
          <a:prstGeom prst="rect">
            <a:avLst/>
          </a:prstGeom>
        </p:spPr>
      </p:pic>
      <p:pic>
        <p:nvPicPr>
          <p:cNvPr id="8" name="图片 7"/>
          <p:cNvPicPr>
            <a:picLocks noChangeAspect="1"/>
          </p:cNvPicPr>
          <p:nvPr/>
        </p:nvPicPr>
        <p:blipFill>
          <a:blip r:embed="rId6"/>
          <a:stretch>
            <a:fillRect/>
          </a:stretch>
        </p:blipFill>
        <p:spPr>
          <a:xfrm>
            <a:off x="2181207" y="3481884"/>
            <a:ext cx="7530563" cy="2185982"/>
          </a:xfrm>
          <a:prstGeom prst="rect">
            <a:avLst/>
          </a:prstGeom>
        </p:spPr>
      </p:pic>
      <p:sp>
        <p:nvSpPr>
          <p:cNvPr id="18" name="矩形 17"/>
          <p:cNvSpPr/>
          <p:nvPr/>
        </p:nvSpPr>
        <p:spPr>
          <a:xfrm>
            <a:off x="4032685" y="1513334"/>
            <a:ext cx="4962743" cy="201320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慢滚</a:t>
            </a:r>
            <a:r>
              <a:rPr lang="zh-CN" altLang="en-US" b="1" dirty="0">
                <a:latin typeface="华文宋体" panose="02010600040101010101" pitchFamily="2" charset="-122"/>
                <a:ea typeface="华文宋体" panose="02010600040101010101" pitchFamily="2" charset="-122"/>
              </a:rPr>
              <a:t>参数</a:t>
            </a:r>
          </a:p>
          <a:p>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4732778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暴</a:t>
            </a:r>
            <a:r>
              <a:rPr lang="zh-CN" altLang="en-US" b="1" dirty="0" smtClean="0">
                <a:latin typeface="华文宋体" panose="02010600040101010101" pitchFamily="2" charset="-122"/>
                <a:ea typeface="华文宋体" panose="02010600040101010101" pitchFamily="2" charset="-122"/>
              </a:rPr>
              <a:t>胀之后的重加热</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98065" y="6129771"/>
            <a:ext cx="640135" cy="647756"/>
          </a:xfrm>
          <a:prstGeom prst="rect">
            <a:avLst/>
          </a:prstGeom>
        </p:spPr>
      </p:pic>
      <p:pic>
        <p:nvPicPr>
          <p:cNvPr id="7" name="图片 6"/>
          <p:cNvPicPr>
            <a:picLocks noChangeAspect="1"/>
          </p:cNvPicPr>
          <p:nvPr/>
        </p:nvPicPr>
        <p:blipFill>
          <a:blip r:embed="rId2"/>
          <a:stretch>
            <a:fillRect/>
          </a:stretch>
        </p:blipFill>
        <p:spPr>
          <a:xfrm>
            <a:off x="9556011" y="4574875"/>
            <a:ext cx="640135" cy="647756"/>
          </a:xfrm>
          <a:prstGeom prst="rect">
            <a:avLst/>
          </a:prstGeom>
        </p:spPr>
      </p:pic>
      <p:sp>
        <p:nvSpPr>
          <p:cNvPr id="9" name="文本框 8"/>
          <p:cNvSpPr txBox="1"/>
          <p:nvPr/>
        </p:nvSpPr>
        <p:spPr>
          <a:xfrm>
            <a:off x="6594231" y="1601905"/>
            <a:ext cx="4870938" cy="4708981"/>
          </a:xfrm>
          <a:prstGeom prst="rect">
            <a:avLst/>
          </a:prstGeom>
          <a:noFill/>
        </p:spPr>
        <p:txBody>
          <a:bodyPr wrap="square" rtlCol="0">
            <a:spAutoFit/>
          </a:bodyPr>
          <a:lstStyle/>
          <a:p>
            <a:pPr>
              <a:lnSpc>
                <a:spcPct val="150000"/>
              </a:lnSpc>
            </a:pPr>
            <a:r>
              <a:rPr lang="zh-CN" altLang="en-US" sz="2000" dirty="0" smtClean="0"/>
              <a:t>暴胀过程中宇宙温度大幅降低。</a:t>
            </a:r>
            <a:endParaRPr lang="en-US" altLang="zh-CN" sz="2000" dirty="0" smtClean="0"/>
          </a:p>
          <a:p>
            <a:pPr>
              <a:lnSpc>
                <a:spcPct val="150000"/>
              </a:lnSpc>
            </a:pPr>
            <a:endParaRPr lang="en-US" altLang="zh-CN" sz="2000" dirty="0"/>
          </a:p>
          <a:p>
            <a:pPr>
              <a:lnSpc>
                <a:spcPct val="150000"/>
              </a:lnSpc>
            </a:pPr>
            <a:r>
              <a:rPr lang="zh-CN" altLang="en-US" sz="2000" dirty="0" smtClean="0"/>
              <a:t>暴胀结束时，标量场在势能最低点振动。标量场的动能项大于势能项。如果标量场与其他粒子与场有耦合，此时振动会被压低，能量被转移到其他粒子与场。宇宙温度重新升高。</a:t>
            </a:r>
            <a:endParaRPr lang="en-US" altLang="zh-CN" sz="2000" dirty="0" smtClean="0"/>
          </a:p>
          <a:p>
            <a:pPr>
              <a:lnSpc>
                <a:spcPct val="150000"/>
              </a:lnSpc>
            </a:pPr>
            <a:endParaRPr lang="en-US" altLang="zh-CN" sz="2000" dirty="0"/>
          </a:p>
          <a:p>
            <a:pPr>
              <a:lnSpc>
                <a:spcPct val="150000"/>
              </a:lnSpc>
            </a:pPr>
            <a:r>
              <a:rPr lang="zh-CN" altLang="en-US" sz="2000" dirty="0" smtClean="0"/>
              <a:t>这一过程称为重加热（</a:t>
            </a:r>
            <a:r>
              <a:rPr lang="en-US" altLang="zh-CN" sz="2000" dirty="0" smtClean="0"/>
              <a:t>Reheating</a:t>
            </a:r>
            <a:r>
              <a:rPr lang="zh-CN" altLang="en-US" sz="2000" dirty="0" smtClean="0"/>
              <a:t>）。在此之后，宇宙进入辐射主导阶段。</a:t>
            </a:r>
            <a:endParaRPr lang="en-US" altLang="zh-CN" sz="20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32" y="1879242"/>
            <a:ext cx="5524500" cy="3781425"/>
          </a:xfrm>
          <a:prstGeom prst="rect">
            <a:avLst/>
          </a:prstGeom>
        </p:spPr>
      </p:pic>
    </p:spTree>
    <p:extLst>
      <p:ext uri="{BB962C8B-B14F-4D97-AF65-F5344CB8AC3E}">
        <p14:creationId xmlns:p14="http://schemas.microsoft.com/office/powerpoint/2010/main" val="4015569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6" name="图片 5"/>
          <p:cNvPicPr>
            <a:picLocks noChangeAspect="1"/>
          </p:cNvPicPr>
          <p:nvPr/>
        </p:nvPicPr>
        <p:blipFill>
          <a:blip r:embed="rId3"/>
          <a:stretch>
            <a:fillRect/>
          </a:stretch>
        </p:blipFill>
        <p:spPr>
          <a:xfrm>
            <a:off x="411463" y="6049107"/>
            <a:ext cx="396274" cy="472481"/>
          </a:xfrm>
          <a:prstGeom prst="rect">
            <a:avLst/>
          </a:prstGeom>
        </p:spPr>
      </p:pic>
      <p:pic>
        <p:nvPicPr>
          <p:cNvPr id="15" name="图片 14"/>
          <p:cNvPicPr>
            <a:picLocks noChangeAspect="1"/>
          </p:cNvPicPr>
          <p:nvPr/>
        </p:nvPicPr>
        <p:blipFill>
          <a:blip r:embed="rId3"/>
          <a:stretch>
            <a:fillRect/>
          </a:stretch>
        </p:blipFill>
        <p:spPr>
          <a:xfrm>
            <a:off x="9479804" y="4750150"/>
            <a:ext cx="716342" cy="472481"/>
          </a:xfrm>
          <a:prstGeom prst="rect">
            <a:avLst/>
          </a:prstGeom>
        </p:spPr>
      </p:pic>
      <p:pic>
        <p:nvPicPr>
          <p:cNvPr id="16" name="图片 15"/>
          <p:cNvPicPr>
            <a:picLocks noChangeAspect="1"/>
          </p:cNvPicPr>
          <p:nvPr/>
        </p:nvPicPr>
        <p:blipFill>
          <a:blip r:embed="rId3"/>
          <a:stretch>
            <a:fillRect/>
          </a:stretch>
        </p:blipFill>
        <p:spPr>
          <a:xfrm>
            <a:off x="9479804" y="3218944"/>
            <a:ext cx="716342" cy="472481"/>
          </a:xfrm>
          <a:prstGeom prst="rect">
            <a:avLst/>
          </a:prstGeom>
        </p:spPr>
      </p:pic>
      <p:pic>
        <p:nvPicPr>
          <p:cNvPr id="17" name="图片 16"/>
          <p:cNvPicPr>
            <a:picLocks noChangeAspect="1"/>
          </p:cNvPicPr>
          <p:nvPr/>
        </p:nvPicPr>
        <p:blipFill>
          <a:blip r:embed="rId3"/>
          <a:stretch>
            <a:fillRect/>
          </a:stretch>
        </p:blipFill>
        <p:spPr>
          <a:xfrm>
            <a:off x="9556011" y="2080401"/>
            <a:ext cx="716342" cy="472481"/>
          </a:xfrm>
          <a:prstGeom prst="rect">
            <a:avLst/>
          </a:prstGeom>
        </p:spPr>
      </p:pic>
      <p:pic>
        <p:nvPicPr>
          <p:cNvPr id="4" name="图片 3"/>
          <p:cNvPicPr>
            <a:picLocks noChangeAspect="1"/>
          </p:cNvPicPr>
          <p:nvPr/>
        </p:nvPicPr>
        <p:blipFill>
          <a:blip r:embed="rId4"/>
          <a:stretch>
            <a:fillRect/>
          </a:stretch>
        </p:blipFill>
        <p:spPr>
          <a:xfrm>
            <a:off x="1125140" y="1229741"/>
            <a:ext cx="9633984" cy="3345134"/>
          </a:xfrm>
          <a:prstGeom prst="rect">
            <a:avLst/>
          </a:prstGeom>
        </p:spPr>
      </p:pic>
      <p:pic>
        <p:nvPicPr>
          <p:cNvPr id="5" name="图片 4"/>
          <p:cNvPicPr>
            <a:picLocks noChangeAspect="1"/>
          </p:cNvPicPr>
          <p:nvPr/>
        </p:nvPicPr>
        <p:blipFill>
          <a:blip r:embed="rId5"/>
          <a:stretch>
            <a:fillRect/>
          </a:stretch>
        </p:blipFill>
        <p:spPr>
          <a:xfrm>
            <a:off x="1481913" y="4479731"/>
            <a:ext cx="9106777" cy="891074"/>
          </a:xfrm>
          <a:prstGeom prst="rect">
            <a:avLst/>
          </a:prstGeom>
        </p:spPr>
      </p:pic>
      <p:cxnSp>
        <p:nvCxnSpPr>
          <p:cNvPr id="13" name="直接连接符 12"/>
          <p:cNvCxnSpPr/>
          <p:nvPr/>
        </p:nvCxnSpPr>
        <p:spPr>
          <a:xfrm>
            <a:off x="8580747" y="2586300"/>
            <a:ext cx="2080768" cy="278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481913" y="3069441"/>
            <a:ext cx="9106777" cy="44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华文宋体" panose="02010600040101010101" pitchFamily="2" charset="-122"/>
                <a:ea typeface="华文宋体" panose="02010600040101010101" pitchFamily="2" charset="-122"/>
              </a:rPr>
              <a:t>暴</a:t>
            </a:r>
            <a:r>
              <a:rPr lang="zh-CN" altLang="en-US" b="1" dirty="0" smtClean="0">
                <a:latin typeface="华文宋体" panose="02010600040101010101" pitchFamily="2" charset="-122"/>
                <a:ea typeface="华文宋体" panose="02010600040101010101" pitchFamily="2" charset="-122"/>
              </a:rPr>
              <a:t>胀与大尺度结构起源</a:t>
            </a:r>
            <a:endParaRPr lang="zh-CN" altLang="en-US" b="1" dirty="0">
              <a:latin typeface="华文宋体" panose="02010600040101010101" pitchFamily="2" charset="-122"/>
              <a:ea typeface="华文宋体" panose="02010600040101010101" pitchFamily="2" charset="-122"/>
            </a:endParaRPr>
          </a:p>
        </p:txBody>
      </p:sp>
      <p:sp>
        <p:nvSpPr>
          <p:cNvPr id="2" name="文本框 1"/>
          <p:cNvSpPr txBox="1"/>
          <p:nvPr/>
        </p:nvSpPr>
        <p:spPr>
          <a:xfrm>
            <a:off x="609600" y="5370805"/>
            <a:ext cx="11013972" cy="1338828"/>
          </a:xfrm>
          <a:prstGeom prst="rect">
            <a:avLst/>
          </a:prstGeom>
          <a:noFill/>
        </p:spPr>
        <p:txBody>
          <a:bodyPr wrap="square" rtlCol="0">
            <a:spAutoFit/>
          </a:bodyPr>
          <a:lstStyle/>
          <a:p>
            <a:pPr>
              <a:lnSpc>
                <a:spcPct val="150000"/>
              </a:lnSpc>
            </a:pPr>
            <a:r>
              <a:rPr lang="zh-CN" altLang="en-US" dirty="0" smtClean="0"/>
              <a:t>插一句：扰动的平均值为</a:t>
            </a:r>
            <a:r>
              <a:rPr lang="en-US" altLang="zh-CN" dirty="0" smtClean="0"/>
              <a:t>0</a:t>
            </a:r>
            <a:r>
              <a:rPr lang="zh-CN" altLang="en-US" dirty="0" smtClean="0"/>
              <a:t>，但扰动的平方的平均值（方差）不为</a:t>
            </a:r>
            <a:r>
              <a:rPr lang="en-US" altLang="zh-CN" dirty="0" smtClean="0"/>
              <a:t>0</a:t>
            </a:r>
            <a:r>
              <a:rPr lang="zh-CN" altLang="en-US" dirty="0" smtClean="0"/>
              <a:t>。研究暴胀时，我们计算这个方差以及它时如何随暴胀进行演化的，由此确定初始条件（即原初功率谱）。这里的初始指的时所有的傅里叶模式都在视界之外的时刻。这发生在一切物理过程发生之前，但又在暴胀产生它们之后。</a:t>
            </a:r>
            <a:endParaRPr lang="zh-CN" altLang="en-US" dirty="0"/>
          </a:p>
        </p:txBody>
      </p:sp>
    </p:spTree>
    <p:extLst>
      <p:ext uri="{BB962C8B-B14F-4D97-AF65-F5344CB8AC3E}">
        <p14:creationId xmlns:p14="http://schemas.microsoft.com/office/powerpoint/2010/main" val="7147754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3592380"/>
            <a:ext cx="640135" cy="647756"/>
          </a:xfrm>
          <a:prstGeom prst="rect">
            <a:avLst/>
          </a:prstGeom>
        </p:spPr>
      </p:pic>
      <p:pic>
        <p:nvPicPr>
          <p:cNvPr id="9" name="图片 8"/>
          <p:cNvPicPr>
            <a:picLocks noChangeAspect="1"/>
          </p:cNvPicPr>
          <p:nvPr/>
        </p:nvPicPr>
        <p:blipFill>
          <a:blip r:embed="rId2"/>
          <a:stretch>
            <a:fillRect/>
          </a:stretch>
        </p:blipFill>
        <p:spPr>
          <a:xfrm>
            <a:off x="4206138" y="2016001"/>
            <a:ext cx="638423" cy="708170"/>
          </a:xfrm>
          <a:prstGeom prst="rect">
            <a:avLst/>
          </a:prstGeom>
        </p:spPr>
      </p:pic>
      <p:pic>
        <p:nvPicPr>
          <p:cNvPr id="10" name="图片 9"/>
          <p:cNvPicPr>
            <a:picLocks noChangeAspect="1"/>
          </p:cNvPicPr>
          <p:nvPr/>
        </p:nvPicPr>
        <p:blipFill>
          <a:blip r:embed="rId2"/>
          <a:stretch>
            <a:fillRect/>
          </a:stretch>
        </p:blipFill>
        <p:spPr>
          <a:xfrm>
            <a:off x="7041412" y="2099553"/>
            <a:ext cx="434980" cy="647756"/>
          </a:xfrm>
          <a:prstGeom prst="rect">
            <a:avLst/>
          </a:prstGeom>
        </p:spPr>
      </p:pic>
      <p:pic>
        <p:nvPicPr>
          <p:cNvPr id="11" name="图片 10"/>
          <p:cNvPicPr>
            <a:picLocks noChangeAspect="1"/>
          </p:cNvPicPr>
          <p:nvPr/>
        </p:nvPicPr>
        <p:blipFill>
          <a:blip r:embed="rId2"/>
          <a:stretch>
            <a:fillRect/>
          </a:stretch>
        </p:blipFill>
        <p:spPr>
          <a:xfrm>
            <a:off x="6758837" y="2000760"/>
            <a:ext cx="638423" cy="708170"/>
          </a:xfrm>
          <a:prstGeom prst="rect">
            <a:avLst/>
          </a:prstGeom>
        </p:spPr>
      </p:pic>
      <p:pic>
        <p:nvPicPr>
          <p:cNvPr id="2" name="图片 1"/>
          <p:cNvPicPr>
            <a:picLocks noChangeAspect="1"/>
          </p:cNvPicPr>
          <p:nvPr/>
        </p:nvPicPr>
        <p:blipFill>
          <a:blip r:embed="rId3"/>
          <a:stretch>
            <a:fillRect/>
          </a:stretch>
        </p:blipFill>
        <p:spPr>
          <a:xfrm>
            <a:off x="1856610" y="80152"/>
            <a:ext cx="1071228" cy="495343"/>
          </a:xfrm>
          <a:prstGeom prst="rect">
            <a:avLst/>
          </a:prstGeom>
        </p:spPr>
      </p:pic>
      <p:pic>
        <p:nvPicPr>
          <p:cNvPr id="6" name="图片 5"/>
          <p:cNvPicPr>
            <a:picLocks noChangeAspect="1"/>
          </p:cNvPicPr>
          <p:nvPr/>
        </p:nvPicPr>
        <p:blipFill>
          <a:blip r:embed="rId4"/>
          <a:stretch>
            <a:fillRect/>
          </a:stretch>
        </p:blipFill>
        <p:spPr>
          <a:xfrm>
            <a:off x="411463" y="6049107"/>
            <a:ext cx="396274" cy="472481"/>
          </a:xfrm>
          <a:prstGeom prst="rect">
            <a:avLst/>
          </a:prstGeom>
        </p:spPr>
      </p:pic>
      <p:pic>
        <p:nvPicPr>
          <p:cNvPr id="14" name="图片 13"/>
          <p:cNvPicPr>
            <a:picLocks noChangeAspect="1"/>
          </p:cNvPicPr>
          <p:nvPr/>
        </p:nvPicPr>
        <p:blipFill>
          <a:blip r:embed="rId4"/>
          <a:stretch>
            <a:fillRect/>
          </a:stretch>
        </p:blipFill>
        <p:spPr>
          <a:xfrm>
            <a:off x="1856609" y="2894474"/>
            <a:ext cx="1247075" cy="472481"/>
          </a:xfrm>
          <a:prstGeom prst="rect">
            <a:avLst/>
          </a:prstGeom>
        </p:spPr>
      </p:pic>
      <p:pic>
        <p:nvPicPr>
          <p:cNvPr id="15" name="图片 14"/>
          <p:cNvPicPr>
            <a:picLocks noChangeAspect="1"/>
          </p:cNvPicPr>
          <p:nvPr/>
        </p:nvPicPr>
        <p:blipFill>
          <a:blip r:embed="rId4"/>
          <a:stretch>
            <a:fillRect/>
          </a:stretch>
        </p:blipFill>
        <p:spPr>
          <a:xfrm>
            <a:off x="9479804" y="3767655"/>
            <a:ext cx="716342" cy="472481"/>
          </a:xfrm>
          <a:prstGeom prst="rect">
            <a:avLst/>
          </a:prstGeom>
        </p:spPr>
      </p:pic>
      <p:pic>
        <p:nvPicPr>
          <p:cNvPr id="16" name="图片 15"/>
          <p:cNvPicPr>
            <a:picLocks noChangeAspect="1"/>
          </p:cNvPicPr>
          <p:nvPr/>
        </p:nvPicPr>
        <p:blipFill>
          <a:blip r:embed="rId4"/>
          <a:stretch>
            <a:fillRect/>
          </a:stretch>
        </p:blipFill>
        <p:spPr>
          <a:xfrm>
            <a:off x="9479804" y="2236449"/>
            <a:ext cx="716342" cy="472481"/>
          </a:xfrm>
          <a:prstGeom prst="rect">
            <a:avLst/>
          </a:prstGeom>
        </p:spPr>
      </p:pic>
      <p:pic>
        <p:nvPicPr>
          <p:cNvPr id="17" name="图片 16"/>
          <p:cNvPicPr>
            <a:picLocks noChangeAspect="1"/>
          </p:cNvPicPr>
          <p:nvPr/>
        </p:nvPicPr>
        <p:blipFill>
          <a:blip r:embed="rId4"/>
          <a:stretch>
            <a:fillRect/>
          </a:stretch>
        </p:blipFill>
        <p:spPr>
          <a:xfrm>
            <a:off x="9556011" y="1097906"/>
            <a:ext cx="716342" cy="472481"/>
          </a:xfrm>
          <a:prstGeom prst="rect">
            <a:avLst/>
          </a:prstGeom>
        </p:spPr>
      </p:pic>
      <p:sp>
        <p:nvSpPr>
          <p:cNvPr id="12" name="文本框 11"/>
          <p:cNvSpPr txBox="1"/>
          <p:nvPr/>
        </p:nvSpPr>
        <p:spPr>
          <a:xfrm>
            <a:off x="8729979" y="1458114"/>
            <a:ext cx="1800493" cy="369332"/>
          </a:xfrm>
          <a:prstGeom prst="rect">
            <a:avLst/>
          </a:prstGeom>
          <a:noFill/>
        </p:spPr>
        <p:txBody>
          <a:bodyPr wrap="none" rtlCol="0">
            <a:spAutoFit/>
          </a:bodyPr>
          <a:lstStyle/>
          <a:p>
            <a:r>
              <a:rPr lang="zh-CN" altLang="en-US" dirty="0" smtClean="0"/>
              <a:t>需要推导。。。</a:t>
            </a:r>
            <a:endParaRPr lang="zh-CN" altLang="en-US" dirty="0"/>
          </a:p>
        </p:txBody>
      </p:sp>
      <p:pic>
        <p:nvPicPr>
          <p:cNvPr id="18" name="图片 17"/>
          <p:cNvPicPr>
            <a:picLocks noChangeAspect="1"/>
          </p:cNvPicPr>
          <p:nvPr/>
        </p:nvPicPr>
        <p:blipFill>
          <a:blip r:embed="rId5"/>
          <a:stretch>
            <a:fillRect/>
          </a:stretch>
        </p:blipFill>
        <p:spPr>
          <a:xfrm>
            <a:off x="-1514830" y="1355404"/>
            <a:ext cx="7392041" cy="3696020"/>
          </a:xfrm>
          <a:prstGeom prst="rect">
            <a:avLst/>
          </a:prstGeom>
        </p:spPr>
      </p:pic>
      <p:grpSp>
        <p:nvGrpSpPr>
          <p:cNvPr id="19" name="组合 18"/>
          <p:cNvGrpSpPr/>
          <p:nvPr/>
        </p:nvGrpSpPr>
        <p:grpSpPr>
          <a:xfrm>
            <a:off x="4525349" y="1380293"/>
            <a:ext cx="10005927" cy="3688400"/>
            <a:chOff x="1093036" y="1584800"/>
            <a:chExt cx="10005927" cy="3688400"/>
          </a:xfrm>
        </p:grpSpPr>
        <p:pic>
          <p:nvPicPr>
            <p:cNvPr id="20" name="图片 19"/>
            <p:cNvPicPr>
              <a:picLocks noChangeAspect="1"/>
            </p:cNvPicPr>
            <p:nvPr/>
          </p:nvPicPr>
          <p:blipFill>
            <a:blip r:embed="rId6"/>
            <a:stretch>
              <a:fillRect/>
            </a:stretch>
          </p:blipFill>
          <p:spPr>
            <a:xfrm>
              <a:off x="1093036" y="1584800"/>
              <a:ext cx="10005927" cy="3688400"/>
            </a:xfrm>
            <a:prstGeom prst="rect">
              <a:avLst/>
            </a:prstGeom>
          </p:spPr>
        </p:pic>
        <p:pic>
          <p:nvPicPr>
            <p:cNvPr id="21" name="图片 20"/>
            <p:cNvPicPr>
              <a:picLocks noChangeAspect="1"/>
            </p:cNvPicPr>
            <p:nvPr/>
          </p:nvPicPr>
          <p:blipFill>
            <a:blip r:embed="rId7"/>
            <a:stretch>
              <a:fillRect/>
            </a:stretch>
          </p:blipFill>
          <p:spPr>
            <a:xfrm>
              <a:off x="9556011" y="2210000"/>
              <a:ext cx="924420" cy="716342"/>
            </a:xfrm>
            <a:prstGeom prst="rect">
              <a:avLst/>
            </a:prstGeom>
          </p:spPr>
        </p:pic>
        <p:pic>
          <p:nvPicPr>
            <p:cNvPr id="22" name="图片 21"/>
            <p:cNvPicPr>
              <a:picLocks noChangeAspect="1"/>
            </p:cNvPicPr>
            <p:nvPr/>
          </p:nvPicPr>
          <p:blipFill>
            <a:blip r:embed="rId7"/>
            <a:stretch>
              <a:fillRect/>
            </a:stretch>
          </p:blipFill>
          <p:spPr>
            <a:xfrm>
              <a:off x="9561610" y="4438479"/>
              <a:ext cx="918821" cy="716342"/>
            </a:xfrm>
            <a:prstGeom prst="rect">
              <a:avLst/>
            </a:prstGeom>
          </p:spPr>
        </p:pic>
      </p:grpSp>
      <p:pic>
        <p:nvPicPr>
          <p:cNvPr id="23" name="图片 22"/>
          <p:cNvPicPr>
            <a:picLocks noChangeAspect="1"/>
          </p:cNvPicPr>
          <p:nvPr/>
        </p:nvPicPr>
        <p:blipFill>
          <a:blip r:embed="rId4"/>
          <a:stretch>
            <a:fillRect/>
          </a:stretch>
        </p:blipFill>
        <p:spPr>
          <a:xfrm>
            <a:off x="4708819" y="1287311"/>
            <a:ext cx="1270753" cy="472481"/>
          </a:xfrm>
          <a:prstGeom prst="rect">
            <a:avLst/>
          </a:prstGeom>
        </p:spPr>
      </p:pic>
      <p:pic>
        <p:nvPicPr>
          <p:cNvPr id="24" name="图片 23"/>
          <p:cNvPicPr>
            <a:picLocks noChangeAspect="1"/>
          </p:cNvPicPr>
          <p:nvPr/>
        </p:nvPicPr>
        <p:blipFill>
          <a:blip r:embed="rId4"/>
          <a:stretch>
            <a:fillRect/>
          </a:stretch>
        </p:blipFill>
        <p:spPr>
          <a:xfrm>
            <a:off x="4601614" y="3103538"/>
            <a:ext cx="9391855" cy="890608"/>
          </a:xfrm>
          <a:prstGeom prst="rect">
            <a:avLst/>
          </a:prstGeom>
        </p:spPr>
      </p:pic>
      <p:pic>
        <p:nvPicPr>
          <p:cNvPr id="25" name="图片 24"/>
          <p:cNvPicPr>
            <a:picLocks noChangeAspect="1"/>
          </p:cNvPicPr>
          <p:nvPr/>
        </p:nvPicPr>
        <p:blipFill>
          <a:blip r:embed="rId4"/>
          <a:stretch>
            <a:fillRect/>
          </a:stretch>
        </p:blipFill>
        <p:spPr>
          <a:xfrm>
            <a:off x="-2067704" y="2164382"/>
            <a:ext cx="2222845" cy="3740824"/>
          </a:xfrm>
          <a:prstGeom prst="rect">
            <a:avLst/>
          </a:prstGeom>
        </p:spPr>
      </p:pic>
      <p:sp>
        <p:nvSpPr>
          <p:cNvPr id="26" name="文本框 25"/>
          <p:cNvSpPr txBox="1"/>
          <p:nvPr/>
        </p:nvSpPr>
        <p:spPr>
          <a:xfrm>
            <a:off x="940433" y="79312"/>
            <a:ext cx="10597773" cy="4001095"/>
          </a:xfrm>
          <a:prstGeom prst="rect">
            <a:avLst/>
          </a:prstGeom>
          <a:noFill/>
        </p:spPr>
        <p:txBody>
          <a:bodyPr wrap="none" rtlCol="0">
            <a:spAutoFit/>
          </a:bodyPr>
          <a:lstStyle/>
          <a:p>
            <a:r>
              <a:rPr lang="zh-CN" altLang="en-US" sz="2800" dirty="0" smtClean="0"/>
              <a:t>对单个标量场的慢滚暴胀，计算证明，</a:t>
            </a:r>
            <a:r>
              <a:rPr lang="zh-CN" altLang="en-US" sz="2800" b="1" dirty="0" smtClean="0"/>
              <a:t>原初功率谱</a:t>
            </a:r>
            <a:r>
              <a:rPr lang="zh-CN" altLang="en-US" sz="2800" dirty="0" smtClean="0"/>
              <a:t>满足如下形式：</a:t>
            </a:r>
            <a:endParaRPr lang="en-US" altLang="zh-CN" sz="2800" dirty="0" smtClean="0"/>
          </a:p>
          <a:p>
            <a:endParaRPr lang="en-US" altLang="zh-CN" dirty="0" smtClean="0"/>
          </a:p>
          <a:p>
            <a:endParaRPr lang="en-US" altLang="zh-CN" dirty="0" smtClean="0"/>
          </a:p>
          <a:p>
            <a:endParaRPr lang="en-US" altLang="zh-CN" dirty="0"/>
          </a:p>
          <a:p>
            <a:r>
              <a:rPr lang="zh-CN" altLang="en-US" sz="2800" dirty="0" smtClean="0"/>
              <a:t>标量功率谱</a:t>
            </a:r>
            <a:endParaRPr lang="en-US" altLang="zh-CN" sz="2800"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谱指数为</a:t>
            </a:r>
            <a:endParaRPr lang="zh-CN" altLang="en-US" dirty="0"/>
          </a:p>
        </p:txBody>
      </p:sp>
      <p:sp>
        <p:nvSpPr>
          <p:cNvPr id="5" name="矩形 4"/>
          <p:cNvSpPr/>
          <p:nvPr/>
        </p:nvSpPr>
        <p:spPr>
          <a:xfrm>
            <a:off x="7078048" y="1295583"/>
            <a:ext cx="6096000" cy="2739211"/>
          </a:xfrm>
          <a:prstGeom prst="rect">
            <a:avLst/>
          </a:prstGeom>
        </p:spPr>
        <p:txBody>
          <a:bodyPr>
            <a:spAutoFit/>
          </a:bodyPr>
          <a:lstStyle/>
          <a:p>
            <a:r>
              <a:rPr lang="zh-CN" altLang="en-US" sz="2800" dirty="0" smtClean="0"/>
              <a:t>张量功率谱（</a:t>
            </a:r>
            <a:r>
              <a:rPr lang="zh-CN" altLang="en-US" sz="2800" b="1" dirty="0" smtClean="0"/>
              <a:t>原初引力波</a:t>
            </a:r>
            <a:r>
              <a:rPr lang="zh-CN" altLang="en-US" sz="2800" dirty="0" smtClean="0"/>
              <a:t>）</a:t>
            </a:r>
            <a:endParaRPr lang="en-US" altLang="zh-CN" sz="28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谱指数为</a:t>
            </a:r>
          </a:p>
        </p:txBody>
      </p:sp>
      <p:pic>
        <p:nvPicPr>
          <p:cNvPr id="27" name="图片 26"/>
          <p:cNvPicPr>
            <a:picLocks noChangeAspect="1"/>
          </p:cNvPicPr>
          <p:nvPr/>
        </p:nvPicPr>
        <p:blipFill>
          <a:blip r:embed="rId4"/>
          <a:stretch>
            <a:fillRect/>
          </a:stretch>
        </p:blipFill>
        <p:spPr>
          <a:xfrm>
            <a:off x="4481439" y="1493755"/>
            <a:ext cx="1538718" cy="472481"/>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2310813" y="5679073"/>
                <a:ext cx="8616268" cy="829843"/>
              </a:xfrm>
              <a:prstGeom prst="rect">
                <a:avLst/>
              </a:prstGeom>
              <a:noFill/>
              <a:ln w="28575">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𝑆𝑐𝑎𝑙𝑎𝑟</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𝑆</m:t>
                          </m:r>
                        </m:sub>
                      </m:sSub>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𝑘</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0</m:t>
                                  </m:r>
                                </m:sub>
                              </m:sSub>
                            </m:den>
                          </m:f>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 </m:t>
                          </m:r>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𝑇𝑒𝑛𝑠𝑜𝑟</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𝑇</m:t>
                          </m:r>
                        </m:sub>
                      </m:sSub>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𝑘</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0</m:t>
                                  </m:r>
                                </m:sub>
                              </m:sSub>
                            </m:den>
                          </m:f>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 </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b="0" i="1" smtClean="0">
                                  <a:latin typeface="Cambria Math" panose="02040503050406030204" pitchFamily="18" charset="0"/>
                                </a:rPr>
                                <m:t>𝑇</m:t>
                              </m:r>
                            </m:sub>
                          </m:sSub>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𝑇</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𝑆</m:t>
                              </m:r>
                            </m:sub>
                          </m:sSub>
                        </m:den>
                      </m:f>
                      <m:r>
                        <a:rPr lang="en-US" altLang="zh-CN" sz="2400" b="0" i="1" smtClean="0">
                          <a:latin typeface="Cambria Math" panose="02040503050406030204" pitchFamily="18" charset="0"/>
                        </a:rPr>
                        <m:t>=16</m:t>
                      </m:r>
                      <m:r>
                        <a:rPr lang="zh-CN" altLang="en-US" sz="2400" b="0" i="1" smtClean="0">
                          <a:latin typeface="Cambria Math" panose="02040503050406030204" pitchFamily="18" charset="0"/>
                        </a:rPr>
                        <m:t>𝜖</m:t>
                      </m:r>
                      <m:r>
                        <a:rPr lang="en-US" altLang="zh-CN" sz="2400" i="1">
                          <a:latin typeface="Cambria Math" panose="02040503050406030204" pitchFamily="18" charset="0"/>
                        </a:rPr>
                        <m:t> </m:t>
                      </m:r>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310813" y="5679073"/>
                <a:ext cx="8616268" cy="829843"/>
              </a:xfrm>
              <a:prstGeom prst="rect">
                <a:avLst/>
              </a:prstGeom>
              <a:blipFill>
                <a:blip r:embed="rId8"/>
                <a:stretch>
                  <a:fillRect/>
                </a:stretch>
              </a:blipFill>
              <a:ln w="28575">
                <a:solidFill>
                  <a:schemeClr val="accent1"/>
                </a:solidFill>
              </a:ln>
            </p:spPr>
            <p:txBody>
              <a:bodyPr/>
              <a:lstStyle/>
              <a:p>
                <a:r>
                  <a:rPr lang="zh-CN" altLang="en-US">
                    <a:noFill/>
                  </a:rPr>
                  <a:t> </a:t>
                </a:r>
              </a:p>
            </p:txBody>
          </p:sp>
        </mc:Fallback>
      </mc:AlternateContent>
      <p:sp>
        <p:nvSpPr>
          <p:cNvPr id="37" name="矩形 36"/>
          <p:cNvSpPr/>
          <p:nvPr/>
        </p:nvSpPr>
        <p:spPr>
          <a:xfrm>
            <a:off x="1077613" y="4140218"/>
            <a:ext cx="3766948" cy="12598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614346" y="4165117"/>
            <a:ext cx="2693039" cy="8950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4"/>
          <a:stretch>
            <a:fillRect/>
          </a:stretch>
        </p:blipFill>
        <p:spPr>
          <a:xfrm>
            <a:off x="-1340035" y="1391363"/>
            <a:ext cx="2137521" cy="472481"/>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7397259" y="2094865"/>
                <a:ext cx="4184857" cy="857414"/>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𝑇</m:t>
                          </m:r>
                        </m:sub>
                      </m:sSub>
                      <m:r>
                        <a:rPr lang="en-US" altLang="zh-CN" sz="2400" b="0" i="1" smtClean="0">
                          <a:latin typeface="Cambria Math" panose="02040503050406030204" pitchFamily="18" charset="0"/>
                        </a:rPr>
                        <m:t>=</m:t>
                      </m:r>
                      <m:f>
                        <m:fPr>
                          <m:ctrlPr>
                            <a:rPr lang="el-GR" altLang="zh-CN" sz="2400" i="1" smtClean="0">
                              <a:latin typeface="Cambria Math" panose="02040503050406030204" pitchFamily="18" charset="0"/>
                            </a:rPr>
                          </m:ctrlPr>
                        </m:fPr>
                        <m:num>
                          <m:r>
                            <a:rPr lang="en-US" altLang="zh-CN" sz="2400" i="1">
                              <a:latin typeface="Cambria Math" panose="02040503050406030204" pitchFamily="18" charset="0"/>
                            </a:rPr>
                            <m:t>2</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𝐻</m:t>
                              </m:r>
                            </m:e>
                            <m:sup>
                              <m:r>
                                <a:rPr lang="en-US" altLang="zh-CN" sz="2400" b="0" i="1" smtClean="0">
                                  <a:latin typeface="Cambria Math" panose="02040503050406030204" pitchFamily="18" charset="0"/>
                                </a:rPr>
                                <m:t>2</m:t>
                              </m:r>
                            </m:sup>
                          </m:sSup>
                        </m:num>
                        <m:den>
                          <m:sSup>
                            <m:sSupPr>
                              <m:ctrlPr>
                                <a:rPr lang="el-GR" altLang="zh-CN" sz="2400" i="1" smtClean="0">
                                  <a:latin typeface="Cambria Math" panose="02040503050406030204" pitchFamily="18" charset="0"/>
                                </a:rPr>
                              </m:ctrlPr>
                            </m:sSupPr>
                            <m:e>
                              <m:r>
                                <a:rPr lang="el-GR" altLang="zh-CN" sz="2400" i="1">
                                  <a:latin typeface="Cambria Math" panose="02040503050406030204" pitchFamily="18" charset="0"/>
                                </a:rPr>
                                <m:t>𝜋</m:t>
                              </m:r>
                            </m:e>
                            <m:sup>
                              <m:r>
                                <a:rPr lang="en-US" altLang="zh-CN" sz="2400" b="0" i="1" smtClean="0">
                                  <a:latin typeface="Cambria Math" panose="02040503050406030204" pitchFamily="18" charset="0"/>
                                </a:rPr>
                                <m:t>2</m:t>
                              </m:r>
                            </m:sup>
                          </m:sSup>
                          <m:sSubSup>
                            <m:sSubSupPr>
                              <m:ctrlPr>
                                <a:rPr lang="el-GR" altLang="zh-CN" sz="2400" i="1" smtClean="0">
                                  <a:latin typeface="Cambria Math" panose="02040503050406030204" pitchFamily="18" charset="0"/>
                                </a:rPr>
                              </m:ctrlPr>
                            </m:sSubSup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𝑝</m:t>
                              </m:r>
                            </m:sub>
                            <m:sup>
                              <m:r>
                                <a:rPr lang="en-US" altLang="zh-CN" sz="2400" b="0" i="1" smtClean="0">
                                  <a:latin typeface="Cambria Math" panose="02040503050406030204" pitchFamily="18" charset="0"/>
                                </a:rPr>
                                <m:t>2</m:t>
                              </m:r>
                            </m:sup>
                          </m:sSubSup>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𝑇</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zh-CN" altLang="en-US" sz="2400" i="1" smtClean="0">
                                  <a:latin typeface="Cambria Math" panose="02040503050406030204" pitchFamily="18" charset="0"/>
                                </a:rPr>
                                <m:t>𝜁</m:t>
                              </m:r>
                            </m:sub>
                          </m:sSub>
                        </m:den>
                      </m:f>
                      <m:r>
                        <a:rPr lang="en-US" altLang="zh-CN" sz="2400" b="0" i="1" smtClean="0">
                          <a:latin typeface="Cambria Math" panose="02040503050406030204" pitchFamily="18" charset="0"/>
                        </a:rPr>
                        <m:t>=16</m:t>
                      </m:r>
                      <m:r>
                        <a:rPr lang="zh-CN" altLang="en-US" sz="2400" b="0" i="1" smtClean="0">
                          <a:latin typeface="Cambria Math" panose="02040503050406030204" pitchFamily="18" charset="0"/>
                        </a:rPr>
                        <m:t>𝜖</m:t>
                      </m:r>
                    </m:oMath>
                  </m:oMathPara>
                </a14:m>
                <a:endParaRPr lang="zh-CN" altLang="en-US"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7397259" y="2094865"/>
                <a:ext cx="4184857" cy="85741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2072185" y="1948242"/>
                <a:ext cx="1960185" cy="1598515"/>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zh-CN" altLang="en-US" sz="2400" b="0" i="1" smtClean="0">
                              <a:latin typeface="Cambria Math" panose="02040503050406030204" pitchFamily="18" charset="0"/>
                            </a:rPr>
                            <m:t>𝜁</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𝑘</m:t>
                              </m:r>
                            </m:e>
                            <m:sup>
                              <m:r>
                                <a:rPr lang="en-US" altLang="zh-CN" sz="2400" b="0" i="1" smtClean="0">
                                  <a:latin typeface="Cambria Math" panose="02040503050406030204" pitchFamily="18" charset="0"/>
                                </a:rPr>
                                <m:t>3</m:t>
                              </m:r>
                            </m:sup>
                          </m:sSup>
                        </m:num>
                        <m:den>
                          <m:r>
                            <a:rPr lang="en-US" altLang="zh-CN" sz="2400" b="0" i="1" smtClean="0">
                              <a:latin typeface="Cambria Math" panose="02040503050406030204" pitchFamily="18" charset="0"/>
                            </a:rPr>
                            <m:t>2</m:t>
                          </m:r>
                          <m:sSup>
                            <m:sSupPr>
                              <m:ctrlPr>
                                <a:rPr lang="el-GR" altLang="zh-CN" sz="2400" i="1" smtClean="0">
                                  <a:latin typeface="Cambria Math" panose="02040503050406030204" pitchFamily="18" charset="0"/>
                                </a:rPr>
                              </m:ctrlPr>
                            </m:sSupPr>
                            <m:e>
                              <m:r>
                                <a:rPr lang="el-GR" altLang="zh-CN" sz="2400" i="1">
                                  <a:latin typeface="Cambria Math" panose="02040503050406030204" pitchFamily="18" charset="0"/>
                                </a:rPr>
                                <m:t>𝜋</m:t>
                              </m:r>
                            </m:e>
                            <m:sup>
                              <m:r>
                                <a:rPr lang="en-US" altLang="zh-CN" sz="2400" b="0" i="1" smtClean="0">
                                  <a:latin typeface="Cambria Math" panose="02040503050406030204" pitchFamily="18" charset="0"/>
                                </a:rPr>
                                <m:t>2</m:t>
                              </m:r>
                            </m:sup>
                          </m:sSup>
                        </m:den>
                      </m:f>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m:t>
                          </m:r>
                          <m:r>
                            <a:rPr lang="zh-CN" altLang="en-US" sz="2400" i="1">
                              <a:latin typeface="Cambria Math" panose="02040503050406030204" pitchFamily="18" charset="0"/>
                            </a:rPr>
                            <m:t>𝜁</m:t>
                          </m:r>
                          <m:r>
                            <a:rPr lang="en-US" altLang="zh-CN" sz="2400" i="1">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f>
                        <m:fPr>
                          <m:ctrlPr>
                            <a:rPr lang="el-GR"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𝐻</m:t>
                              </m:r>
                            </m:e>
                            <m:sup>
                              <m:r>
                                <a:rPr lang="en-US" altLang="zh-CN" sz="2400" b="0" i="1" smtClean="0">
                                  <a:latin typeface="Cambria Math" panose="02040503050406030204" pitchFamily="18" charset="0"/>
                                </a:rPr>
                                <m:t>2</m:t>
                              </m:r>
                            </m:sup>
                          </m:sSup>
                        </m:num>
                        <m:den>
                          <m:sSup>
                            <m:sSupPr>
                              <m:ctrlPr>
                                <a:rPr lang="el-GR" altLang="zh-CN" sz="2400" i="1" smtClean="0">
                                  <a:latin typeface="Cambria Math" panose="02040503050406030204" pitchFamily="18" charset="0"/>
                                </a:rPr>
                              </m:ctrlPr>
                            </m:sSupPr>
                            <m:e>
                              <m:r>
                                <a:rPr lang="en-US" altLang="zh-CN" sz="2400" b="0" i="1" smtClean="0">
                                  <a:latin typeface="Cambria Math" panose="02040503050406030204" pitchFamily="18" charset="0"/>
                                </a:rPr>
                                <m:t>8</m:t>
                              </m:r>
                              <m:r>
                                <a:rPr lang="el-GR" altLang="zh-CN" sz="2400" i="1">
                                  <a:latin typeface="Cambria Math" panose="02040503050406030204" pitchFamily="18" charset="0"/>
                                </a:rPr>
                                <m:t>𝜋</m:t>
                              </m:r>
                            </m:e>
                            <m:sup>
                              <m:r>
                                <a:rPr lang="en-US" altLang="zh-CN" sz="2400" b="0" i="1" smtClean="0">
                                  <a:latin typeface="Cambria Math" panose="02040503050406030204" pitchFamily="18" charset="0"/>
                                </a:rPr>
                                <m:t>2</m:t>
                              </m:r>
                            </m:sup>
                          </m:sSup>
                          <m:sSubSup>
                            <m:sSubSupPr>
                              <m:ctrlPr>
                                <a:rPr lang="el-GR" altLang="zh-CN" sz="2400" i="1" smtClean="0">
                                  <a:latin typeface="Cambria Math" panose="02040503050406030204" pitchFamily="18" charset="0"/>
                                </a:rPr>
                              </m:ctrlPr>
                            </m:sSubSup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𝑝</m:t>
                              </m:r>
                            </m:sub>
                            <m:sup>
                              <m:r>
                                <a:rPr lang="en-US" altLang="zh-CN" sz="2400" b="0" i="1" smtClean="0">
                                  <a:latin typeface="Cambria Math" panose="02040503050406030204" pitchFamily="18" charset="0"/>
                                </a:rPr>
                                <m:t>2</m:t>
                              </m:r>
                            </m:sup>
                          </m:sSubSup>
                          <m:r>
                            <a:rPr lang="zh-CN" altLang="el-GR" sz="2400" i="1" smtClean="0">
                              <a:latin typeface="Cambria Math" panose="02040503050406030204" pitchFamily="18" charset="0"/>
                            </a:rPr>
                            <m:t>𝜖</m:t>
                          </m:r>
                        </m:den>
                      </m:f>
                    </m:oMath>
                  </m:oMathPara>
                </a14:m>
                <a:endParaRPr lang="zh-CN" altLang="en-US" sz="2400" dirty="0"/>
              </a:p>
            </p:txBody>
          </p:sp>
        </mc:Choice>
        <mc:Fallback>
          <p:sp>
            <p:nvSpPr>
              <p:cNvPr id="33" name="文本框 32"/>
              <p:cNvSpPr txBox="1">
                <a:spLocks noRot="1" noChangeAspect="1" noMove="1" noResize="1" noEditPoints="1" noAdjustHandles="1" noChangeArrowheads="1" noChangeShapeType="1" noTextEdit="1"/>
              </p:cNvSpPr>
              <p:nvPr/>
            </p:nvSpPr>
            <p:spPr>
              <a:xfrm>
                <a:off x="2072185" y="1948242"/>
                <a:ext cx="1960185" cy="1598515"/>
              </a:xfrm>
              <a:prstGeom prst="rect">
                <a:avLst/>
              </a:prstGeom>
              <a:blipFill>
                <a:blip r:embed="rId10"/>
                <a:stretch>
                  <a:fillRect/>
                </a:stretch>
              </a:blipFill>
            </p:spPr>
            <p:txBody>
              <a:bodyPr/>
              <a:lstStyle/>
              <a:p>
                <a:r>
                  <a:rPr lang="zh-CN" altLang="en-US">
                    <a:noFill/>
                  </a:rPr>
                  <a:t> </a:t>
                </a:r>
              </a:p>
            </p:txBody>
          </p:sp>
        </mc:Fallback>
      </mc:AlternateContent>
      <p:sp>
        <p:nvSpPr>
          <p:cNvPr id="34" name="矩形 33"/>
          <p:cNvSpPr/>
          <p:nvPr/>
        </p:nvSpPr>
        <p:spPr>
          <a:xfrm>
            <a:off x="9297541" y="2117258"/>
            <a:ext cx="2693039" cy="8950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3216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一点说明</a:t>
            </a:r>
            <a:endParaRPr lang="zh-CN" altLang="en-US" b="1" dirty="0">
              <a:latin typeface="华文宋体" panose="02010600040101010101" pitchFamily="2" charset="-122"/>
              <a:ea typeface="华文宋体" panose="02010600040101010101" pitchFamily="2" charset="-122"/>
            </a:endParaRPr>
          </a:p>
        </p:txBody>
      </p:sp>
      <p:sp>
        <p:nvSpPr>
          <p:cNvPr id="31" name="文本框 30"/>
          <p:cNvSpPr txBox="1"/>
          <p:nvPr/>
        </p:nvSpPr>
        <p:spPr>
          <a:xfrm>
            <a:off x="959913" y="1259398"/>
            <a:ext cx="10470087" cy="5509200"/>
          </a:xfrm>
          <a:prstGeom prst="rect">
            <a:avLst/>
          </a:prstGeom>
          <a:noFill/>
          <a:ln>
            <a:noFill/>
          </a:ln>
        </p:spPr>
        <p:txBody>
          <a:bodyPr wrap="square" rtlCol="0">
            <a:spAutoFit/>
          </a:bodyPr>
          <a:lstStyle/>
          <a:p>
            <a:pPr>
              <a:lnSpc>
                <a:spcPct val="110000"/>
              </a:lnSpc>
            </a:pPr>
            <a:r>
              <a:rPr lang="zh-CN" altLang="en-US" sz="2000" dirty="0" smtClean="0">
                <a:latin typeface="宋体" panose="02010600030101010101" pitchFamily="2" charset="-122"/>
                <a:ea typeface="宋体" panose="02010600030101010101" pitchFamily="2" charset="-122"/>
              </a:rPr>
              <a:t>原初功率谱是</a:t>
            </a:r>
            <a:r>
              <a:rPr lang="zh-CN" altLang="en-US" sz="2000" dirty="0" smtClean="0">
                <a:latin typeface="黑体" panose="02010609060101010101" pitchFamily="49" charset="-122"/>
                <a:ea typeface="黑体" panose="02010609060101010101" pitchFamily="49" charset="-122"/>
              </a:rPr>
              <a:t>度规的扰动场</a:t>
            </a:r>
            <a:r>
              <a:rPr lang="zh-CN" altLang="en-US" sz="2000" dirty="0" smtClean="0">
                <a:latin typeface="宋体" panose="02010600030101010101" pitchFamily="2" charset="-122"/>
                <a:ea typeface="宋体" panose="02010600030101010101" pitchFamily="2" charset="-122"/>
              </a:rPr>
              <a:t>的方差</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a:lnSpc>
                <a:spcPct val="110000"/>
              </a:lnSpc>
            </a:pPr>
            <a:r>
              <a:rPr lang="zh-CN" altLang="en-US" sz="2000" dirty="0" smtClean="0">
                <a:latin typeface="宋体" panose="02010600030101010101" pitchFamily="2" charset="-122"/>
                <a:ea typeface="宋体" panose="02010600030101010101" pitchFamily="2" charset="-122"/>
              </a:rPr>
              <a:t>例如，考虑如下形式的度规</a:t>
            </a:r>
            <a:r>
              <a:rPr lang="zh-CN" altLang="en-US" sz="2000" dirty="0" smtClean="0">
                <a:latin typeface="黑体" panose="02010609060101010101" pitchFamily="49" charset="-122"/>
                <a:ea typeface="黑体" panose="02010609060101010101" pitchFamily="49" charset="-122"/>
              </a:rPr>
              <a:t>标量扰动</a:t>
            </a:r>
            <a:r>
              <a:rPr lang="zh-CN" altLang="en-US" sz="2000" dirty="0" smtClean="0">
                <a:latin typeface="宋体" panose="02010600030101010101" pitchFamily="2" charset="-122"/>
                <a:ea typeface="宋体" panose="02010600030101010101" pitchFamily="2" charset="-122"/>
              </a:rPr>
              <a:t>（该形式称为牛顿规范</a:t>
            </a:r>
            <a:r>
              <a:rPr lang="zh-CN" altLang="en-US" sz="2000" dirty="0" smtClean="0">
                <a:latin typeface="黑体" panose="02010609060101010101" pitchFamily="49" charset="-122"/>
                <a:ea typeface="黑体" panose="02010609060101010101" pitchFamily="49" charset="-122"/>
              </a:rPr>
              <a:t>，</a:t>
            </a:r>
            <a:r>
              <a:rPr lang="el-GR" altLang="zh-CN" sz="2000" b="1" dirty="0">
                <a:latin typeface="黑体" panose="02010609060101010101" pitchFamily="49" charset="-122"/>
                <a:ea typeface="黑体" panose="02010609060101010101" pitchFamily="49" charset="-122"/>
              </a:rPr>
              <a:t> </a:t>
            </a:r>
            <a:r>
              <a:rPr lang="el-GR" altLang="zh-CN" sz="2000" b="1" dirty="0" smtClean="0">
                <a:latin typeface="黑体" panose="02010609060101010101" pitchFamily="49" charset="-122"/>
                <a:ea typeface="黑体" panose="02010609060101010101" pitchFamily="49" charset="-122"/>
              </a:rPr>
              <a:t>ψ</a:t>
            </a:r>
            <a:r>
              <a:rPr lang="zh-CN" altLang="en-US" sz="2000" b="1" dirty="0" smtClean="0">
                <a:latin typeface="黑体" panose="02010609060101010101" pitchFamily="49" charset="-122"/>
                <a:ea typeface="黑体" panose="02010609060101010101" pitchFamily="49" charset="-122"/>
              </a:rPr>
              <a:t>为牛顿势，</a:t>
            </a:r>
            <a:r>
              <a:rPr lang="el-GR" altLang="zh-CN" sz="2000" b="1" dirty="0" smtClean="0">
                <a:latin typeface="黑体" panose="02010609060101010101" pitchFamily="49" charset="-122"/>
                <a:ea typeface="黑体" panose="02010609060101010101" pitchFamily="49" charset="-122"/>
              </a:rPr>
              <a:t>Φ</a:t>
            </a:r>
            <a:r>
              <a:rPr lang="zh-CN" altLang="en-US" sz="2000" b="1" dirty="0" smtClean="0">
                <a:latin typeface="黑体" panose="02010609060101010101" pitchFamily="49" charset="-122"/>
                <a:ea typeface="黑体" panose="02010609060101010101" pitchFamily="49" charset="-122"/>
              </a:rPr>
              <a:t>为空间曲率</a:t>
            </a:r>
            <a:r>
              <a:rPr lang="zh-CN" altLang="en-US" sz="2000" b="1" dirty="0" smtClean="0">
                <a:latin typeface="黑体" panose="02010609060101010101" pitchFamily="49" charset="-122"/>
                <a:ea typeface="黑体" panose="02010609060101010101" pitchFamily="49" charset="-122"/>
              </a:rPr>
              <a:t>扰动</a:t>
            </a:r>
            <a:r>
              <a:rPr lang="zh-CN" altLang="en-US"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以及</a:t>
            </a:r>
            <a:r>
              <a:rPr lang="zh-CN" altLang="en-US" sz="2000" dirty="0" smtClean="0">
                <a:latin typeface="黑体" panose="02010609060101010101" pitchFamily="49" charset="-122"/>
                <a:ea typeface="黑体" panose="02010609060101010101" pitchFamily="49" charset="-122"/>
              </a:rPr>
              <a:t>张量扰动</a:t>
            </a:r>
            <a:endParaRPr lang="en-US" altLang="zh-CN" sz="2000" dirty="0" smtClean="0">
              <a:latin typeface="黑体" panose="02010609060101010101" pitchFamily="49" charset="-122"/>
              <a:ea typeface="黑体" panose="02010609060101010101" pitchFamily="49" charset="-122"/>
            </a:endParaRPr>
          </a:p>
          <a:p>
            <a:pPr>
              <a:lnSpc>
                <a:spcPct val="110000"/>
              </a:lnSpc>
            </a:pPr>
            <a:endParaRPr lang="en-US" altLang="zh-CN" sz="2000" dirty="0" smtClean="0">
              <a:latin typeface="宋体" panose="02010600030101010101" pitchFamily="2" charset="-122"/>
              <a:ea typeface="宋体" panose="02010600030101010101" pitchFamily="2" charset="-122"/>
            </a:endParaRPr>
          </a:p>
          <a:p>
            <a:pPr>
              <a:lnSpc>
                <a:spcPct val="110000"/>
              </a:lnSpc>
            </a:pPr>
            <a:endParaRPr lang="en-US" altLang="zh-CN" sz="2000" dirty="0">
              <a:latin typeface="宋体" panose="02010600030101010101" pitchFamily="2" charset="-122"/>
              <a:ea typeface="宋体" panose="02010600030101010101" pitchFamily="2" charset="-122"/>
            </a:endParaRPr>
          </a:p>
          <a:p>
            <a:pPr>
              <a:lnSpc>
                <a:spcPct val="110000"/>
              </a:lnSpc>
            </a:pPr>
            <a:endParaRPr lang="en-US" altLang="zh-CN" sz="2000" dirty="0" smtClean="0">
              <a:latin typeface="宋体" panose="02010600030101010101" pitchFamily="2" charset="-122"/>
              <a:ea typeface="宋体" panose="02010600030101010101" pitchFamily="2" charset="-122"/>
            </a:endParaRPr>
          </a:p>
          <a:p>
            <a:pPr>
              <a:lnSpc>
                <a:spcPct val="110000"/>
              </a:lnSpc>
            </a:pPr>
            <a:endParaRPr lang="en-US" altLang="zh-CN" sz="2000" dirty="0">
              <a:latin typeface="宋体" panose="02010600030101010101" pitchFamily="2" charset="-122"/>
              <a:ea typeface="宋体" panose="02010600030101010101" pitchFamily="2" charset="-122"/>
            </a:endParaRPr>
          </a:p>
          <a:p>
            <a:pPr>
              <a:lnSpc>
                <a:spcPct val="110000"/>
              </a:lnSpc>
            </a:pPr>
            <a:endParaRPr lang="en-US" altLang="zh-CN" sz="2000" dirty="0" smtClean="0">
              <a:latin typeface="宋体" panose="02010600030101010101" pitchFamily="2" charset="-122"/>
              <a:ea typeface="宋体" panose="02010600030101010101" pitchFamily="2" charset="-122"/>
            </a:endParaRPr>
          </a:p>
          <a:p>
            <a:pPr>
              <a:lnSpc>
                <a:spcPct val="110000"/>
              </a:lnSpc>
            </a:pPr>
            <a:endParaRPr lang="en-US" altLang="zh-CN" sz="2000" dirty="0" smtClean="0">
              <a:latin typeface="宋体" panose="02010600030101010101" pitchFamily="2" charset="-122"/>
              <a:ea typeface="宋体" panose="02010600030101010101" pitchFamily="2" charset="-122"/>
            </a:endParaRPr>
          </a:p>
          <a:p>
            <a:pPr>
              <a:lnSpc>
                <a:spcPct val="110000"/>
              </a:lnSpc>
            </a:pPr>
            <a:r>
              <a:rPr lang="zh-CN" altLang="en-US" sz="2000" dirty="0" smtClean="0">
                <a:latin typeface="宋体" panose="02010600030101010101" pitchFamily="2" charset="-122"/>
                <a:ea typeface="宋体" panose="02010600030101010101" pitchFamily="2" charset="-122"/>
              </a:rPr>
              <a:t>标量功率谱、张量功率谱给出的其实是这些扰动场的方差。它们可以</a:t>
            </a:r>
            <a:r>
              <a:rPr lang="zh-CN" altLang="en-US" sz="2000" dirty="0" smtClean="0">
                <a:latin typeface="宋体" panose="02010600030101010101" pitchFamily="2" charset="-122"/>
                <a:ea typeface="宋体" panose="02010600030101010101" pitchFamily="2" charset="-122"/>
              </a:rPr>
              <a:t>通过</a:t>
            </a:r>
            <a:r>
              <a:rPr lang="zh-CN" altLang="en-US" sz="2000" dirty="0" smtClean="0">
                <a:latin typeface="黑体" panose="02010609060101010101" pitchFamily="49" charset="-122"/>
                <a:ea typeface="黑体" panose="02010609060101010101" pitchFamily="49" charset="-122"/>
              </a:rPr>
              <a:t>场</a:t>
            </a:r>
            <a:r>
              <a:rPr lang="zh-CN" altLang="en-US" sz="2000" dirty="0" smtClean="0">
                <a:latin typeface="黑体" panose="02010609060101010101" pitchFamily="49" charset="-122"/>
                <a:ea typeface="黑体" panose="02010609060101010101" pitchFamily="49" charset="-122"/>
              </a:rPr>
              <a:t>的</a:t>
            </a:r>
            <a:r>
              <a:rPr lang="zh-CN" altLang="en-US" sz="2000" dirty="0" smtClean="0">
                <a:latin typeface="黑体" panose="02010609060101010101" pitchFamily="49" charset="-122"/>
                <a:ea typeface="黑体" panose="02010609060101010101" pitchFamily="49" charset="-122"/>
              </a:rPr>
              <a:t>量子化</a:t>
            </a:r>
            <a:r>
              <a:rPr lang="zh-CN" altLang="en-US" sz="2000" dirty="0" smtClean="0">
                <a:latin typeface="宋体" panose="02010600030101010101" pitchFamily="2" charset="-122"/>
                <a:ea typeface="宋体" panose="02010600030101010101" pitchFamily="2" charset="-122"/>
              </a:rPr>
              <a:t>推导</a:t>
            </a:r>
            <a:r>
              <a:rPr lang="zh-CN" altLang="en-US" sz="2000" dirty="0" smtClean="0">
                <a:latin typeface="宋体" panose="02010600030101010101" pitchFamily="2" charset="-122"/>
                <a:ea typeface="宋体" panose="02010600030101010101" pitchFamily="2" charset="-122"/>
              </a:rPr>
              <a:t>得到。其中张量功率谱即 </a:t>
            </a:r>
            <a:r>
              <a:rPr lang="en-US" altLang="zh-CN" sz="2000" dirty="0" smtClean="0">
                <a:latin typeface="宋体" panose="02010600030101010101" pitchFamily="2" charset="-122"/>
                <a:ea typeface="宋体" panose="02010600030101010101" pitchFamily="2" charset="-122"/>
              </a:rPr>
              <a:t>h </a:t>
            </a:r>
            <a:r>
              <a:rPr lang="zh-CN" altLang="en-US" sz="2000" dirty="0" smtClean="0">
                <a:latin typeface="宋体" panose="02010600030101010101" pitchFamily="2" charset="-122"/>
                <a:ea typeface="宋体" panose="02010600030101010101" pitchFamily="2" charset="-122"/>
              </a:rPr>
              <a:t>的方差，标量功率谱是   </a:t>
            </a:r>
            <a:r>
              <a:rPr lang="zh-CN" altLang="en-US" sz="2000" dirty="0" smtClean="0">
                <a:latin typeface="宋体" panose="02010600030101010101" pitchFamily="2" charset="-122"/>
                <a:ea typeface="宋体" panose="02010600030101010101" pitchFamily="2" charset="-122"/>
              </a:rPr>
              <a:t>的</a:t>
            </a:r>
            <a:r>
              <a:rPr lang="zh-CN" altLang="en-US" sz="2000" dirty="0" smtClean="0">
                <a:latin typeface="宋体" panose="02010600030101010101" pitchFamily="2" charset="-122"/>
                <a:ea typeface="宋体" panose="02010600030101010101" pitchFamily="2" charset="-122"/>
              </a:rPr>
              <a:t>方差，</a:t>
            </a:r>
            <a:endParaRPr lang="en-US" altLang="zh-CN" sz="2000" dirty="0" smtClean="0">
              <a:latin typeface="宋体" panose="02010600030101010101" pitchFamily="2" charset="-122"/>
              <a:ea typeface="宋体" panose="02010600030101010101" pitchFamily="2" charset="-122"/>
            </a:endParaRPr>
          </a:p>
          <a:p>
            <a:pPr>
              <a:lnSpc>
                <a:spcPct val="110000"/>
              </a:lnSpc>
            </a:pPr>
            <a:endParaRPr lang="en-US" altLang="zh-CN" sz="2000" dirty="0" smtClean="0">
              <a:latin typeface="宋体" panose="02010600030101010101" pitchFamily="2" charset="-122"/>
              <a:ea typeface="宋体" panose="02010600030101010101" pitchFamily="2" charset="-122"/>
            </a:endParaRPr>
          </a:p>
          <a:p>
            <a:pPr>
              <a:lnSpc>
                <a:spcPct val="110000"/>
              </a:lnSpc>
            </a:pPr>
            <a:endParaRPr lang="en-US" altLang="zh-CN" sz="2000" dirty="0" smtClean="0">
              <a:latin typeface="宋体" panose="02010600030101010101" pitchFamily="2" charset="-122"/>
              <a:ea typeface="宋体" panose="02010600030101010101" pitchFamily="2" charset="-122"/>
            </a:endParaRPr>
          </a:p>
          <a:p>
            <a:pPr>
              <a:lnSpc>
                <a:spcPct val="110000"/>
              </a:lnSpc>
            </a:pPr>
            <a:endParaRPr lang="en-US" altLang="zh-CN" sz="2000" dirty="0">
              <a:latin typeface="宋体" panose="02010600030101010101" pitchFamily="2" charset="-122"/>
              <a:ea typeface="宋体" panose="02010600030101010101" pitchFamily="2" charset="-122"/>
            </a:endParaRPr>
          </a:p>
          <a:p>
            <a:pPr>
              <a:lnSpc>
                <a:spcPct val="110000"/>
              </a:lnSpc>
            </a:pPr>
            <a:r>
              <a:rPr lang="zh-CN" altLang="en-US" sz="2000" dirty="0" smtClean="0">
                <a:latin typeface="宋体" panose="02010600030101010101" pitchFamily="2" charset="-122"/>
                <a:ea typeface="宋体" panose="02010600030101010101" pitchFamily="2" charset="-122"/>
              </a:rPr>
              <a:t>这个量被称为</a:t>
            </a:r>
            <a:r>
              <a:rPr lang="zh-CN" altLang="en-US" sz="2000" dirty="0" smtClean="0">
                <a:latin typeface="黑体" panose="02010609060101010101" pitchFamily="49" charset="-122"/>
                <a:ea typeface="黑体" panose="02010609060101010101" pitchFamily="49" charset="-122"/>
              </a:rPr>
              <a:t>曲率扰动</a:t>
            </a:r>
            <a:r>
              <a:rPr lang="zh-CN" altLang="en-US" sz="2000" dirty="0" smtClean="0">
                <a:latin typeface="宋体" panose="02010600030101010101" pitchFamily="2" charset="-122"/>
                <a:ea typeface="宋体" panose="02010600030101010101" pitchFamily="2" charset="-122"/>
              </a:rPr>
              <a:t>，是一个</a:t>
            </a:r>
            <a:r>
              <a:rPr lang="zh-CN" altLang="en-US" sz="2000" dirty="0" smtClean="0">
                <a:latin typeface="黑体" panose="02010609060101010101" pitchFamily="49" charset="-122"/>
                <a:ea typeface="黑体" panose="02010609060101010101" pitchFamily="49" charset="-122"/>
              </a:rPr>
              <a:t>规范不变（坐标变换不变）的标量</a:t>
            </a:r>
            <a:r>
              <a:rPr lang="zh-CN" altLang="en-US" sz="2000" dirty="0" smtClean="0">
                <a:latin typeface="宋体" panose="02010600030101010101" pitchFamily="2" charset="-122"/>
                <a:ea typeface="宋体" panose="02010600030101010101" pitchFamily="2" charset="-122"/>
              </a:rPr>
              <a:t>，是</a:t>
            </a:r>
            <a:r>
              <a:rPr lang="zh-CN" altLang="en-US" sz="2000" b="1" dirty="0" smtClean="0">
                <a:latin typeface="宋体" panose="02010600030101010101" pitchFamily="2" charset="-122"/>
                <a:ea typeface="宋体" panose="02010600030101010101" pitchFamily="2" charset="-122"/>
              </a:rPr>
              <a:t>牛顿势</a:t>
            </a:r>
            <a:r>
              <a:rPr lang="en-US" altLang="zh-CN" sz="2000" b="1" dirty="0" smtClean="0">
                <a:latin typeface="宋体" panose="02010600030101010101" pitchFamily="2" charset="-122"/>
                <a:ea typeface="宋体" panose="02010600030101010101" pitchFamily="2" charset="-122"/>
              </a:rPr>
              <a:t> </a:t>
            </a:r>
            <a:r>
              <a:rPr lang="el-GR" altLang="zh-CN" sz="2000" b="1" dirty="0" smtClean="0">
                <a:ea typeface="宋体" panose="02010600030101010101" pitchFamily="2" charset="-122"/>
              </a:rPr>
              <a:t>ψ</a:t>
            </a:r>
            <a:r>
              <a:rPr lang="zh-CN" altLang="en-US" sz="2000" b="1"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与物质扰动的组合，在扰动超出视界后保持不变</a:t>
            </a:r>
            <a:r>
              <a:rPr lang="zh-CN" altLang="en-US" sz="2000" dirty="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p:txBody>
      </p:sp>
      <p:pic>
        <p:nvPicPr>
          <p:cNvPr id="32" name="图片 31"/>
          <p:cNvPicPr>
            <a:picLocks noChangeAspect="1"/>
          </p:cNvPicPr>
          <p:nvPr/>
        </p:nvPicPr>
        <p:blipFill>
          <a:blip r:embed="rId2"/>
          <a:stretch>
            <a:fillRect/>
          </a:stretch>
        </p:blipFill>
        <p:spPr>
          <a:xfrm>
            <a:off x="2316574" y="2456002"/>
            <a:ext cx="3449362" cy="1557996"/>
          </a:xfrm>
          <a:prstGeom prst="rect">
            <a:avLst/>
          </a:prstGeom>
          <a:ln w="38100">
            <a:solidFill>
              <a:schemeClr val="accent1"/>
            </a:solidFill>
          </a:ln>
        </p:spPr>
      </p:pic>
      <p:pic>
        <p:nvPicPr>
          <p:cNvPr id="33" name="图片 32"/>
          <p:cNvPicPr>
            <a:picLocks noChangeAspect="1"/>
          </p:cNvPicPr>
          <p:nvPr/>
        </p:nvPicPr>
        <p:blipFill>
          <a:blip r:embed="rId3"/>
          <a:stretch>
            <a:fillRect/>
          </a:stretch>
        </p:blipFill>
        <p:spPr>
          <a:xfrm>
            <a:off x="6316113" y="2629369"/>
            <a:ext cx="4009794" cy="1234285"/>
          </a:xfrm>
          <a:prstGeom prst="rect">
            <a:avLst/>
          </a:prstGeom>
          <a:ln w="38100">
            <a:solidFill>
              <a:schemeClr val="accent1"/>
            </a:solidFill>
          </a:ln>
        </p:spPr>
      </p:pic>
      <p:pic>
        <p:nvPicPr>
          <p:cNvPr id="29" name="图片 28"/>
          <p:cNvPicPr>
            <a:picLocks noChangeAspect="1"/>
          </p:cNvPicPr>
          <p:nvPr/>
        </p:nvPicPr>
        <p:blipFill>
          <a:blip r:embed="rId4"/>
          <a:stretch>
            <a:fillRect/>
          </a:stretch>
        </p:blipFill>
        <p:spPr>
          <a:xfrm>
            <a:off x="6576154" y="4642301"/>
            <a:ext cx="289585" cy="320068"/>
          </a:xfrm>
          <a:prstGeom prst="rect">
            <a:avLst/>
          </a:prstGeom>
        </p:spPr>
      </p:pic>
      <p:sp>
        <p:nvSpPr>
          <p:cNvPr id="34" name="矩形 33"/>
          <p:cNvSpPr/>
          <p:nvPr/>
        </p:nvSpPr>
        <p:spPr>
          <a:xfrm>
            <a:off x="5994537" y="92770"/>
            <a:ext cx="4202760" cy="140159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5"/>
          <a:stretch>
            <a:fillRect/>
          </a:stretch>
        </p:blipFill>
        <p:spPr>
          <a:xfrm>
            <a:off x="4861340" y="4998658"/>
            <a:ext cx="2667231" cy="899238"/>
          </a:xfrm>
          <a:prstGeom prst="rect">
            <a:avLst/>
          </a:prstGeom>
        </p:spPr>
      </p:pic>
      <p:pic>
        <p:nvPicPr>
          <p:cNvPr id="2" name="图片 1"/>
          <p:cNvPicPr>
            <a:picLocks noChangeAspect="1"/>
          </p:cNvPicPr>
          <p:nvPr/>
        </p:nvPicPr>
        <p:blipFill>
          <a:blip r:embed="rId6"/>
          <a:stretch>
            <a:fillRect/>
          </a:stretch>
        </p:blipFill>
        <p:spPr>
          <a:xfrm>
            <a:off x="6576154" y="115920"/>
            <a:ext cx="1635293" cy="1334055"/>
          </a:xfrm>
          <a:prstGeom prst="rect">
            <a:avLst/>
          </a:prstGeom>
        </p:spPr>
      </p:pic>
      <p:pic>
        <p:nvPicPr>
          <p:cNvPr id="3" name="图片 2"/>
          <p:cNvPicPr>
            <a:picLocks noChangeAspect="1"/>
          </p:cNvPicPr>
          <p:nvPr/>
        </p:nvPicPr>
        <p:blipFill>
          <a:blip r:embed="rId7"/>
          <a:stretch>
            <a:fillRect/>
          </a:stretch>
        </p:blipFill>
        <p:spPr>
          <a:xfrm>
            <a:off x="8507728" y="344514"/>
            <a:ext cx="1282413" cy="817646"/>
          </a:xfrm>
          <a:prstGeom prst="rect">
            <a:avLst/>
          </a:prstGeom>
        </p:spPr>
      </p:pic>
    </p:spTree>
    <p:extLst>
      <p:ext uri="{BB962C8B-B14F-4D97-AF65-F5344CB8AC3E}">
        <p14:creationId xmlns:p14="http://schemas.microsoft.com/office/powerpoint/2010/main" val="985707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热大爆炸宇宙学回顾</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1264766" y="1406748"/>
            <a:ext cx="10232853" cy="5052418"/>
          </a:xfrm>
          <a:prstGeom prst="rect">
            <a:avLst/>
          </a:prstGeom>
        </p:spPr>
      </p:pic>
    </p:spTree>
    <p:extLst>
      <p:ext uri="{BB962C8B-B14F-4D97-AF65-F5344CB8AC3E}">
        <p14:creationId xmlns:p14="http://schemas.microsoft.com/office/powerpoint/2010/main" val="13958488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latin typeface="华文宋体" panose="02010600040101010101" pitchFamily="2" charset="-122"/>
                <a:ea typeface="华文宋体" panose="02010600040101010101" pitchFamily="2" charset="-122"/>
              </a:rPr>
              <a:t>CMB </a:t>
            </a:r>
            <a:r>
              <a:rPr lang="zh-CN" altLang="en-US" b="1" dirty="0" smtClean="0">
                <a:latin typeface="华文宋体" panose="02010600040101010101" pitchFamily="2" charset="-122"/>
                <a:ea typeface="华文宋体" panose="02010600040101010101" pitchFamily="2" charset="-122"/>
              </a:rPr>
              <a:t>实验限制</a:t>
            </a:r>
            <a:endParaRPr lang="zh-CN" altLang="en-US" b="1" dirty="0">
              <a:latin typeface="华文宋体" panose="02010600040101010101" pitchFamily="2" charset="-122"/>
              <a:ea typeface="华文宋体" panose="02010600040101010101" pitchFamily="2" charset="-122"/>
            </a:endParaRPr>
          </a:p>
        </p:txBody>
      </p:sp>
      <p:pic>
        <p:nvPicPr>
          <p:cNvPr id="5" name="图片 4"/>
          <p:cNvPicPr>
            <a:picLocks noChangeAspect="1"/>
          </p:cNvPicPr>
          <p:nvPr/>
        </p:nvPicPr>
        <p:blipFill>
          <a:blip r:embed="rId2"/>
          <a:stretch>
            <a:fillRect/>
          </a:stretch>
        </p:blipFill>
        <p:spPr>
          <a:xfrm>
            <a:off x="4512177" y="2222287"/>
            <a:ext cx="3516148" cy="240369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76" y="2553834"/>
            <a:ext cx="3558828" cy="1794430"/>
          </a:xfrm>
          <a:prstGeom prst="rect">
            <a:avLst/>
          </a:prstGeom>
        </p:spPr>
      </p:pic>
      <p:sp>
        <p:nvSpPr>
          <p:cNvPr id="7" name="右箭头 6"/>
          <p:cNvSpPr/>
          <p:nvPr/>
        </p:nvSpPr>
        <p:spPr>
          <a:xfrm>
            <a:off x="3852091" y="3132304"/>
            <a:ext cx="661481" cy="486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8026930" y="3207857"/>
            <a:ext cx="661481" cy="486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8813798" y="2080732"/>
                <a:ext cx="3311676" cy="2545249"/>
              </a:xfrm>
              <a:prstGeom prst="rect">
                <a:avLst/>
              </a:prstGeom>
              <a:noFill/>
              <a:ln w="28575">
                <a:solidFill>
                  <a:schemeClr val="accent1"/>
                </a:solidFill>
              </a:ln>
            </p:spPr>
            <p:txBody>
              <a:bodyPr wrap="none" lIns="0" tIns="0" rIns="0" bIns="0" rtlCol="0">
                <a:spAutoFit/>
              </a:bodyPr>
              <a:lstStyle/>
              <a:p>
                <a:endParaRPr lang="en-US" altLang="zh-CN" sz="2400" dirty="0" smtClean="0">
                  <a:latin typeface="Cambria Math" panose="02040503050406030204" pitchFamily="18" charset="0"/>
                </a:endParaRPr>
              </a:p>
              <a:p>
                <a:r>
                  <a:rPr lang="en-US" altLang="zh-CN" sz="2400" dirty="0">
                    <a:latin typeface="Cambria Math" panose="02040503050406030204" pitchFamily="18" charset="0"/>
                  </a:rPr>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𝑆𝑐𝑎𝑙𝑎𝑟</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𝑆</m:t>
                        </m:r>
                      </m:sub>
                    </m:sSub>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𝑘</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0</m:t>
                                </m:r>
                              </m:sub>
                            </m:sSub>
                          </m:den>
                        </m:f>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 </m:t>
                        </m:r>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    </m:t>
                    </m:r>
                  </m:oMath>
                </a14:m>
                <a:endParaRPr lang="en-US" altLang="zh-CN" sz="24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𝑇𝑒𝑛𝑠𝑜𝑟</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𝑇</m:t>
                          </m:r>
                        </m:sub>
                      </m:sSub>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𝑘</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0</m:t>
                                  </m:r>
                                </m:sub>
                              </m:sSub>
                            </m:den>
                          </m:f>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 </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b="0" i="1" smtClean="0">
                                  <a:latin typeface="Cambria Math" panose="02040503050406030204" pitchFamily="18" charset="0"/>
                                </a:rPr>
                                <m:t>𝑇</m:t>
                              </m:r>
                            </m:sub>
                          </m:sSub>
                        </m:sup>
                      </m:sSup>
                      <m:r>
                        <a:rPr lang="en-US" altLang="zh-CN" sz="2400" b="0" i="1" smtClean="0">
                          <a:latin typeface="Cambria Math" panose="02040503050406030204" pitchFamily="18" charset="0"/>
                        </a:rPr>
                        <m:t>;   </m:t>
                      </m:r>
                    </m:oMath>
                  </m:oMathPara>
                </a14:m>
                <a:endParaRPr lang="en-US" altLang="zh-CN" sz="24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𝑇</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𝑆</m:t>
                              </m:r>
                            </m:sub>
                          </m:sSub>
                        </m:den>
                      </m:f>
                      <m:r>
                        <a:rPr lang="en-US" altLang="zh-CN" sz="2400" b="0" i="1" smtClean="0">
                          <a:latin typeface="Cambria Math" panose="02040503050406030204" pitchFamily="18" charset="0"/>
                        </a:rPr>
                        <m:t>=16</m:t>
                      </m:r>
                      <m:r>
                        <a:rPr lang="zh-CN" altLang="en-US" sz="2400" b="0" i="1" smtClean="0">
                          <a:latin typeface="Cambria Math" panose="02040503050406030204" pitchFamily="18" charset="0"/>
                        </a:rPr>
                        <m:t>𝜖</m:t>
                      </m:r>
                      <m:r>
                        <a:rPr lang="en-US" altLang="zh-CN" sz="2400" i="1">
                          <a:latin typeface="Cambria Math" panose="02040503050406030204" pitchFamily="18" charset="0"/>
                        </a:rPr>
                        <m:t> </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8813798" y="2080732"/>
                <a:ext cx="3311676" cy="2545249"/>
              </a:xfrm>
              <a:prstGeom prst="rect">
                <a:avLst/>
              </a:prstGeom>
              <a:blipFill>
                <a:blip r:embed="rId4"/>
                <a:stretch>
                  <a:fillRect/>
                </a:stretch>
              </a:blipFill>
              <a:ln w="28575">
                <a:solidFill>
                  <a:schemeClr val="accent1"/>
                </a:solidFill>
              </a:ln>
            </p:spPr>
            <p:txBody>
              <a:bodyPr/>
              <a:lstStyle/>
              <a:p>
                <a:r>
                  <a:rPr lang="zh-CN" altLang="en-US">
                    <a:noFill/>
                  </a:rPr>
                  <a:t> </a:t>
                </a:r>
              </a:p>
            </p:txBody>
          </p:sp>
        </mc:Fallback>
      </mc:AlternateContent>
      <p:sp>
        <p:nvSpPr>
          <p:cNvPr id="10" name="文本框 9"/>
          <p:cNvSpPr txBox="1"/>
          <p:nvPr/>
        </p:nvSpPr>
        <p:spPr>
          <a:xfrm>
            <a:off x="772503" y="5127101"/>
            <a:ext cx="2367956" cy="584775"/>
          </a:xfrm>
          <a:prstGeom prst="rect">
            <a:avLst/>
          </a:prstGeom>
          <a:noFill/>
        </p:spPr>
        <p:txBody>
          <a:bodyPr wrap="none" rtlCol="0">
            <a:spAutoFit/>
          </a:bodyPr>
          <a:lstStyle/>
          <a:p>
            <a:r>
              <a:rPr lang="en-US" altLang="zh-CN" sz="3200" dirty="0" smtClean="0"/>
              <a:t>CMB </a:t>
            </a:r>
            <a:r>
              <a:rPr lang="zh-CN" altLang="en-US" sz="3200" dirty="0" smtClean="0"/>
              <a:t>温度图</a:t>
            </a:r>
            <a:endParaRPr lang="zh-CN" altLang="en-US" sz="3200" dirty="0"/>
          </a:p>
        </p:txBody>
      </p:sp>
      <p:sp>
        <p:nvSpPr>
          <p:cNvPr id="11" name="文本框 10"/>
          <p:cNvSpPr txBox="1"/>
          <p:nvPr/>
        </p:nvSpPr>
        <p:spPr>
          <a:xfrm>
            <a:off x="5043793" y="4666261"/>
            <a:ext cx="2452916" cy="1319336"/>
          </a:xfrm>
          <a:prstGeom prst="rect">
            <a:avLst/>
          </a:prstGeom>
          <a:noFill/>
        </p:spPr>
        <p:txBody>
          <a:bodyPr wrap="none" rtlCol="0">
            <a:spAutoFit/>
          </a:bodyPr>
          <a:lstStyle/>
          <a:p>
            <a:pPr algn="ctr">
              <a:lnSpc>
                <a:spcPct val="150000"/>
              </a:lnSpc>
            </a:pPr>
            <a:r>
              <a:rPr lang="en-US" altLang="zh-CN" sz="2800" dirty="0" smtClean="0"/>
              <a:t>CMB </a:t>
            </a:r>
            <a:r>
              <a:rPr lang="zh-CN" altLang="en-US" sz="2800" dirty="0"/>
              <a:t>各项异性</a:t>
            </a:r>
            <a:endParaRPr lang="en-US" altLang="zh-CN" sz="2800" dirty="0" smtClean="0"/>
          </a:p>
          <a:p>
            <a:pPr algn="ctr">
              <a:lnSpc>
                <a:spcPct val="150000"/>
              </a:lnSpc>
            </a:pPr>
            <a:r>
              <a:rPr lang="zh-CN" altLang="en-US" sz="2800" dirty="0" smtClean="0"/>
              <a:t>角功率谱</a:t>
            </a:r>
            <a:endParaRPr lang="zh-CN" altLang="en-US" sz="2800" dirty="0"/>
          </a:p>
        </p:txBody>
      </p:sp>
      <p:sp>
        <p:nvSpPr>
          <p:cNvPr id="12" name="文本框 11"/>
          <p:cNvSpPr txBox="1"/>
          <p:nvPr/>
        </p:nvSpPr>
        <p:spPr>
          <a:xfrm>
            <a:off x="9688478" y="5127101"/>
            <a:ext cx="2236510" cy="584775"/>
          </a:xfrm>
          <a:prstGeom prst="rect">
            <a:avLst/>
          </a:prstGeom>
          <a:noFill/>
        </p:spPr>
        <p:txBody>
          <a:bodyPr wrap="none" rtlCol="0">
            <a:spAutoFit/>
          </a:bodyPr>
          <a:lstStyle/>
          <a:p>
            <a:pPr algn="ctr"/>
            <a:r>
              <a:rPr lang="zh-CN" altLang="en-US" sz="3200" dirty="0" smtClean="0"/>
              <a:t>原初功率谱</a:t>
            </a:r>
            <a:endParaRPr lang="zh-CN" altLang="en-US" sz="3200" dirty="0"/>
          </a:p>
        </p:txBody>
      </p:sp>
      <p:sp>
        <p:nvSpPr>
          <p:cNvPr id="13" name="椭圆形标注 12"/>
          <p:cNvSpPr/>
          <p:nvPr/>
        </p:nvSpPr>
        <p:spPr>
          <a:xfrm>
            <a:off x="2480541" y="1163449"/>
            <a:ext cx="2299071" cy="1303507"/>
          </a:xfrm>
          <a:prstGeom prst="wedgeEllipseCallout">
            <a:avLst>
              <a:gd name="adj1" fmla="val 18461"/>
              <a:gd name="adj2" fmla="val 960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对像素做关联性分析</a:t>
            </a:r>
            <a:endParaRPr lang="zh-CN" altLang="en-US" sz="2000" b="1" dirty="0"/>
          </a:p>
        </p:txBody>
      </p:sp>
      <p:sp>
        <p:nvSpPr>
          <p:cNvPr id="14" name="椭圆形标注 13"/>
          <p:cNvSpPr/>
          <p:nvPr/>
        </p:nvSpPr>
        <p:spPr>
          <a:xfrm>
            <a:off x="5418306" y="202990"/>
            <a:ext cx="4883285" cy="1649832"/>
          </a:xfrm>
          <a:prstGeom prst="wedgeEllipseCallout">
            <a:avLst>
              <a:gd name="adj1" fmla="val 9771"/>
              <a:gd name="adj2" fmla="val 1306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求解玻尔兹曼方程</a:t>
            </a:r>
            <a:r>
              <a:rPr lang="en-US" altLang="zh-CN" sz="2000" b="1" dirty="0" smtClean="0"/>
              <a:t>+</a:t>
            </a:r>
            <a:r>
              <a:rPr lang="zh-CN" altLang="en-US" sz="2000" b="1" dirty="0" smtClean="0"/>
              <a:t>扰动的爱因斯坦场方程，得到在物质</a:t>
            </a:r>
            <a:r>
              <a:rPr lang="en-US" altLang="zh-CN" sz="2000" b="1" dirty="0" smtClean="0"/>
              <a:t>-</a:t>
            </a:r>
            <a:r>
              <a:rPr lang="zh-CN" altLang="en-US" sz="2000" b="1" dirty="0" smtClean="0"/>
              <a:t>辐射耦合时期扰动如何演化。反推原初功率谱</a:t>
            </a:r>
            <a:endParaRPr lang="zh-CN" altLang="en-US" sz="2000" b="1" dirty="0"/>
          </a:p>
        </p:txBody>
      </p:sp>
    </p:spTree>
    <p:extLst>
      <p:ext uri="{BB962C8B-B14F-4D97-AF65-F5344CB8AC3E}">
        <p14:creationId xmlns:p14="http://schemas.microsoft.com/office/powerpoint/2010/main" val="31170751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pic>
        <p:nvPicPr>
          <p:cNvPr id="3" name="图片 2"/>
          <p:cNvPicPr>
            <a:picLocks noChangeAspect="1"/>
          </p:cNvPicPr>
          <p:nvPr/>
        </p:nvPicPr>
        <p:blipFill>
          <a:blip r:embed="rId4"/>
          <a:stretch>
            <a:fillRect/>
          </a:stretch>
        </p:blipFill>
        <p:spPr>
          <a:xfrm>
            <a:off x="216297" y="711070"/>
            <a:ext cx="6339315" cy="5960709"/>
          </a:xfrm>
          <a:prstGeom prst="rect">
            <a:avLst/>
          </a:prstGeom>
        </p:spPr>
      </p:pic>
      <p:sp>
        <p:nvSpPr>
          <p:cNvPr id="16" name="矩形 15"/>
          <p:cNvSpPr/>
          <p:nvPr/>
        </p:nvSpPr>
        <p:spPr>
          <a:xfrm rot="1692976">
            <a:off x="1582731" y="3785829"/>
            <a:ext cx="877163" cy="369332"/>
          </a:xfrm>
          <a:prstGeom prst="rect">
            <a:avLst/>
          </a:prstGeom>
        </p:spPr>
        <p:txBody>
          <a:bodyPr wrap="none">
            <a:spAutoFit/>
          </a:bodyPr>
          <a:lstStyle/>
          <a:p>
            <a:r>
              <a:rPr lang="zh-CN" altLang="en-US" b="1" dirty="0" smtClean="0"/>
              <a:t>凹型势</a:t>
            </a:r>
            <a:endParaRPr lang="zh-CN" altLang="en-US" b="1" dirty="0"/>
          </a:p>
        </p:txBody>
      </p:sp>
      <p:sp>
        <p:nvSpPr>
          <p:cNvPr id="17" name="矩形 16"/>
          <p:cNvSpPr/>
          <p:nvPr/>
        </p:nvSpPr>
        <p:spPr>
          <a:xfrm rot="1766475">
            <a:off x="1520514" y="2897382"/>
            <a:ext cx="877163" cy="369332"/>
          </a:xfrm>
          <a:prstGeom prst="rect">
            <a:avLst/>
          </a:prstGeom>
        </p:spPr>
        <p:txBody>
          <a:bodyPr wrap="none">
            <a:spAutoFit/>
          </a:bodyPr>
          <a:lstStyle/>
          <a:p>
            <a:r>
              <a:rPr lang="zh-CN" altLang="en-US" b="1" dirty="0" smtClean="0"/>
              <a:t>凸型势</a:t>
            </a:r>
            <a:endParaRPr lang="zh-CN" altLang="en-US" b="1" dirty="0"/>
          </a:p>
        </p:txBody>
      </p:sp>
      <p:sp>
        <p:nvSpPr>
          <p:cNvPr id="6" name="矩形 5"/>
          <p:cNvSpPr/>
          <p:nvPr/>
        </p:nvSpPr>
        <p:spPr>
          <a:xfrm>
            <a:off x="6537458" y="575868"/>
            <a:ext cx="4402167" cy="5632311"/>
          </a:xfrm>
          <a:prstGeom prst="rect">
            <a:avLst/>
          </a:prstGeom>
        </p:spPr>
        <p:txBody>
          <a:bodyPr wrap="none">
            <a:spAutoFit/>
          </a:bodyPr>
          <a:lstStyle/>
          <a:p>
            <a:r>
              <a:rPr lang="en-US" altLang="zh-CN" sz="2000" dirty="0" smtClean="0">
                <a:latin typeface="黑体" panose="02010609060101010101" pitchFamily="49" charset="-122"/>
                <a:ea typeface="黑体" panose="02010609060101010101" pitchFamily="49" charset="-122"/>
              </a:rPr>
              <a:t>Planck </a:t>
            </a:r>
            <a:r>
              <a:rPr lang="zh-CN" altLang="en-US" sz="2000" dirty="0" smtClean="0">
                <a:latin typeface="黑体" panose="02010609060101010101" pitchFamily="49" charset="-122"/>
                <a:ea typeface="黑体" panose="02010609060101010101" pitchFamily="49" charset="-122"/>
              </a:rPr>
              <a:t>卫星对标量谱指数给出限制</a:t>
            </a:r>
            <a:endParaRPr lang="en-US" altLang="zh-CN" sz="2000" dirty="0" smtClean="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smtClean="0">
              <a:latin typeface="黑体" panose="02010609060101010101" pitchFamily="49" charset="-122"/>
              <a:ea typeface="黑体" panose="02010609060101010101" pitchFamily="49" charset="-122"/>
            </a:endParaRPr>
          </a:p>
          <a:p>
            <a:endParaRPr lang="en-US" altLang="zh-CN" sz="2000" dirty="0" smtClean="0">
              <a:latin typeface="黑体" panose="02010609060101010101" pitchFamily="49" charset="-122"/>
              <a:ea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rPr>
              <a:t>数值接近</a:t>
            </a:r>
            <a:r>
              <a:rPr lang="en-US" altLang="zh-CN" sz="2000" dirty="0" smtClean="0">
                <a:latin typeface="黑体" panose="02010609060101010101" pitchFamily="49" charset="-122"/>
                <a:ea typeface="黑体" panose="02010609060101010101" pitchFamily="49" charset="-122"/>
              </a:rPr>
              <a:t>1</a:t>
            </a:r>
            <a:r>
              <a:rPr lang="zh-CN" altLang="en-US" sz="2000" dirty="0" smtClean="0">
                <a:latin typeface="黑体" panose="02010609060101010101" pitchFamily="49" charset="-122"/>
                <a:ea typeface="黑体" panose="02010609060101010101" pitchFamily="49" charset="-122"/>
              </a:rPr>
              <a:t>，是一个近标度不变谱。</a:t>
            </a:r>
            <a:endParaRPr lang="en-US" altLang="zh-CN" sz="2000" dirty="0" smtClean="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rPr>
              <a:t>对</a:t>
            </a:r>
            <a:r>
              <a:rPr lang="zh-CN" altLang="en-US" sz="2000" b="1" dirty="0" smtClean="0">
                <a:latin typeface="黑体" panose="02010609060101010101" pitchFamily="49" charset="-122"/>
                <a:ea typeface="黑体" panose="02010609060101010101" pitchFamily="49" charset="-122"/>
              </a:rPr>
              <a:t>张标比</a:t>
            </a:r>
            <a:r>
              <a:rPr lang="zh-CN" altLang="en-US" sz="2000" dirty="0" smtClean="0">
                <a:latin typeface="黑体" panose="02010609060101010101" pitchFamily="49" charset="-122"/>
                <a:ea typeface="黑体" panose="02010609060101010101" pitchFamily="49" charset="-122"/>
              </a:rPr>
              <a:t>限制为（</a:t>
            </a:r>
            <a:r>
              <a:rPr lang="en-US" altLang="zh-CN" sz="2000" dirty="0" smtClean="0">
                <a:latin typeface="黑体" panose="02010609060101010101" pitchFamily="49" charset="-122"/>
                <a:ea typeface="黑体" panose="02010609060101010101" pitchFamily="49" charset="-122"/>
              </a:rPr>
              <a:t>95% CL</a:t>
            </a:r>
            <a:r>
              <a:rPr lang="zh-CN" altLang="en-US" sz="2000" dirty="0" smtClean="0">
                <a:latin typeface="黑体" panose="02010609060101010101" pitchFamily="49" charset="-122"/>
                <a:ea typeface="黑体" panose="02010609060101010101" pitchFamily="49" charset="-122"/>
              </a:rPr>
              <a:t>），</a:t>
            </a:r>
            <a:endParaRPr lang="en-US" altLang="zh-CN" sz="2000" dirty="0" smtClean="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en-US" altLang="zh-CN" sz="2000" dirty="0" smtClean="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未</a:t>
            </a:r>
            <a:r>
              <a:rPr lang="zh-CN" altLang="en-US" sz="2000" dirty="0" smtClean="0">
                <a:latin typeface="黑体" panose="02010609060101010101" pitchFamily="49" charset="-122"/>
                <a:ea typeface="黑体" panose="02010609060101010101" pitchFamily="49" charset="-122"/>
              </a:rPr>
              <a:t>发现原初引力波的存在。</a:t>
            </a:r>
            <a:endParaRPr lang="en-US" altLang="zh-CN" sz="2000" dirty="0" smtClean="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b="1" dirty="0">
                <a:solidFill>
                  <a:srgbClr val="C00000"/>
                </a:solidFill>
              </a:rPr>
              <a:t>若 </a:t>
            </a:r>
            <a:r>
              <a:rPr lang="en-US" altLang="zh-CN" sz="2000" b="1" dirty="0">
                <a:solidFill>
                  <a:srgbClr val="C00000"/>
                </a:solidFill>
              </a:rPr>
              <a:t>r &gt; 0</a:t>
            </a:r>
            <a:r>
              <a:rPr lang="zh-CN" altLang="en-US" sz="2000" b="1" dirty="0">
                <a:solidFill>
                  <a:srgbClr val="C00000"/>
                </a:solidFill>
              </a:rPr>
              <a:t>，就表明探测到原初引力波，</a:t>
            </a:r>
            <a:endParaRPr lang="en-US" altLang="zh-CN" sz="2000" b="1" dirty="0">
              <a:solidFill>
                <a:srgbClr val="C00000"/>
              </a:solidFill>
            </a:endParaRPr>
          </a:p>
          <a:p>
            <a:r>
              <a:rPr lang="zh-CN" altLang="en-US" sz="2000" b="1" dirty="0">
                <a:solidFill>
                  <a:srgbClr val="C00000"/>
                </a:solidFill>
              </a:rPr>
              <a:t>将是非常重大的发现。</a:t>
            </a:r>
            <a:endParaRPr lang="en-US" altLang="zh-CN" sz="2000" b="1" dirty="0">
              <a:solidFill>
                <a:srgbClr val="C00000"/>
              </a:solidFill>
            </a:endParaRPr>
          </a:p>
          <a:p>
            <a:endParaRPr lang="en-US" altLang="zh-CN" sz="2000" b="1" dirty="0">
              <a:solidFill>
                <a:srgbClr val="C00000"/>
              </a:solidFill>
            </a:endParaRPr>
          </a:p>
          <a:p>
            <a:r>
              <a:rPr lang="zh-CN" altLang="en-US" sz="2000" b="1" dirty="0">
                <a:solidFill>
                  <a:srgbClr val="C00000"/>
                </a:solidFill>
              </a:rPr>
              <a:t>搜寻原初引力波是目前</a:t>
            </a:r>
            <a:r>
              <a:rPr lang="en-US" altLang="zh-CN" sz="2000" b="1" dirty="0">
                <a:solidFill>
                  <a:srgbClr val="C00000"/>
                </a:solidFill>
              </a:rPr>
              <a:t>CMB</a:t>
            </a:r>
            <a:r>
              <a:rPr lang="zh-CN" altLang="en-US" sz="2000" b="1" dirty="0">
                <a:solidFill>
                  <a:srgbClr val="C00000"/>
                </a:solidFill>
              </a:rPr>
              <a:t>实验最大</a:t>
            </a:r>
            <a:endParaRPr lang="en-US" altLang="zh-CN" sz="2000" b="1" dirty="0">
              <a:solidFill>
                <a:srgbClr val="C00000"/>
              </a:solidFill>
            </a:endParaRPr>
          </a:p>
          <a:p>
            <a:r>
              <a:rPr lang="zh-CN" altLang="en-US" sz="2000" b="1" dirty="0">
                <a:solidFill>
                  <a:srgbClr val="C00000"/>
                </a:solidFill>
              </a:rPr>
              <a:t>的科学目标之一。</a:t>
            </a:r>
            <a:endParaRPr lang="en-US" altLang="zh-CN" sz="2000" b="1" dirty="0">
              <a:solidFill>
                <a:srgbClr val="C00000"/>
              </a:solidFill>
            </a:endParaRPr>
          </a:p>
          <a:p>
            <a:endParaRPr lang="zh-CN" altLang="en-US" sz="2000" dirty="0">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3"/>
          <a:stretch>
            <a:fillRect/>
          </a:stretch>
        </p:blipFill>
        <p:spPr>
          <a:xfrm>
            <a:off x="8488941" y="921959"/>
            <a:ext cx="1991490" cy="716342"/>
          </a:xfrm>
          <a:prstGeom prst="rect">
            <a:avLst/>
          </a:prstGeom>
        </p:spPr>
      </p:pic>
      <p:pic>
        <p:nvPicPr>
          <p:cNvPr id="21" name="图片 20"/>
          <p:cNvPicPr>
            <a:picLocks noChangeAspect="1"/>
          </p:cNvPicPr>
          <p:nvPr/>
        </p:nvPicPr>
        <p:blipFill>
          <a:blip r:embed="rId5"/>
          <a:stretch>
            <a:fillRect/>
          </a:stretch>
        </p:blipFill>
        <p:spPr>
          <a:xfrm>
            <a:off x="6665130" y="1204360"/>
            <a:ext cx="2606266" cy="556308"/>
          </a:xfrm>
          <a:prstGeom prst="rect">
            <a:avLst/>
          </a:prstGeom>
          <a:ln w="25400">
            <a:solidFill>
              <a:schemeClr val="accent1"/>
            </a:solidFill>
          </a:ln>
        </p:spPr>
      </p:pic>
      <p:pic>
        <p:nvPicPr>
          <p:cNvPr id="22" name="图片 21"/>
          <p:cNvPicPr>
            <a:picLocks noChangeAspect="1"/>
          </p:cNvPicPr>
          <p:nvPr/>
        </p:nvPicPr>
        <p:blipFill>
          <a:blip r:embed="rId6"/>
          <a:stretch>
            <a:fillRect/>
          </a:stretch>
        </p:blipFill>
        <p:spPr>
          <a:xfrm>
            <a:off x="6858120" y="3032646"/>
            <a:ext cx="1630821" cy="487722"/>
          </a:xfrm>
          <a:prstGeom prst="rect">
            <a:avLst/>
          </a:prstGeom>
          <a:ln w="25400">
            <a:solidFill>
              <a:schemeClr val="accent1"/>
            </a:solidFill>
          </a:ln>
        </p:spPr>
      </p:pic>
    </p:spTree>
    <p:extLst>
      <p:ext uri="{BB962C8B-B14F-4D97-AF65-F5344CB8AC3E}">
        <p14:creationId xmlns:p14="http://schemas.microsoft.com/office/powerpoint/2010/main" val="8181979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6416" y="2778370"/>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3.3 </a:t>
            </a:r>
            <a:r>
              <a:rPr lang="zh-CN" altLang="en-US" b="1" dirty="0" smtClean="0">
                <a:latin typeface="华文宋体" panose="02010600040101010101" pitchFamily="2" charset="-122"/>
                <a:ea typeface="华文宋体" panose="02010600040101010101" pitchFamily="2" charset="-122"/>
              </a:rPr>
              <a:t>早期宇宙扰动理论</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b="1" dirty="0" smtClean="0">
                <a:latin typeface="华文宋体" panose="02010600040101010101" pitchFamily="2" charset="-122"/>
                <a:ea typeface="华文宋体" panose="02010600040101010101" pitchFamily="2" charset="-122"/>
              </a:rPr>
              <a:t>与原初功率谱推导计算*</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33031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48750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ltLang="zh-CN" dirty="0" smtClean="0">
              <a:latin typeface="仿宋" panose="02010609060101010101" pitchFamily="49" charset="-122"/>
              <a:ea typeface="仿宋" panose="02010609060101010101" pitchFamily="49" charset="-122"/>
            </a:endParaRPr>
          </a:p>
          <a:p>
            <a:pPr algn="ctr"/>
            <a:r>
              <a:rPr lang="zh-CN" altLang="en-US" dirty="0" smtClean="0">
                <a:latin typeface="仿宋" panose="02010609060101010101" pitchFamily="49" charset="-122"/>
                <a:ea typeface="仿宋" panose="02010609060101010101" pitchFamily="49" charset="-122"/>
              </a:rPr>
              <a:t>本节简单介绍下甚早期宇宙学</a:t>
            </a:r>
            <a:r>
              <a:rPr lang="zh-CN" altLang="en-US" dirty="0">
                <a:latin typeface="仿宋" panose="02010609060101010101" pitchFamily="49" charset="-122"/>
                <a:ea typeface="仿宋" panose="02010609060101010101" pitchFamily="49" charset="-122"/>
              </a:rPr>
              <a:t>扰动理论</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algn="ctr"/>
            <a:r>
              <a:rPr lang="zh-CN" altLang="en-US" dirty="0" smtClean="0">
                <a:latin typeface="仿宋" panose="02010609060101010101" pitchFamily="49" charset="-122"/>
                <a:ea typeface="仿宋" panose="02010609060101010101" pitchFamily="49" charset="-122"/>
              </a:rPr>
              <a:t>以及原初功率谱计算过程</a:t>
            </a:r>
            <a:endParaRPr lang="en-US" altLang="zh-CN" dirty="0">
              <a:latin typeface="仿宋" panose="02010609060101010101" pitchFamily="49" charset="-122"/>
              <a:ea typeface="仿宋" panose="02010609060101010101" pitchFamily="49" charset="-122"/>
            </a:endParaRPr>
          </a:p>
          <a:p>
            <a:pPr algn="ctr"/>
            <a:endParaRPr lang="en-US" altLang="zh-CN" dirty="0" smtClean="0">
              <a:latin typeface="仿宋" panose="02010609060101010101" pitchFamily="49" charset="-122"/>
              <a:ea typeface="仿宋" panose="02010609060101010101" pitchFamily="49" charset="-122"/>
            </a:endParaRPr>
          </a:p>
          <a:p>
            <a:pPr algn="ctr"/>
            <a:r>
              <a:rPr lang="zh-CN" altLang="en-US" dirty="0" smtClean="0">
                <a:latin typeface="仿宋" panose="02010609060101010101" pitchFamily="49" charset="-122"/>
                <a:ea typeface="仿宋" panose="02010609060101010101" pitchFamily="49" charset="-122"/>
              </a:rPr>
              <a:t>主要参考林春山博士</a:t>
            </a:r>
            <a:r>
              <a:rPr lang="zh-CN" altLang="en-US" dirty="0" smtClean="0">
                <a:latin typeface="仿宋" panose="02010609060101010101" pitchFamily="49" charset="-122"/>
                <a:ea typeface="仿宋" panose="02010609060101010101" pitchFamily="49" charset="-122"/>
              </a:rPr>
              <a:t>论文</a:t>
            </a:r>
            <a:endParaRPr lang="en-US" altLang="zh-CN" dirty="0" smtClean="0">
              <a:latin typeface="仿宋" panose="02010609060101010101" pitchFamily="49" charset="-122"/>
              <a:ea typeface="仿宋" panose="02010609060101010101" pitchFamily="49" charset="-122"/>
            </a:endParaRPr>
          </a:p>
          <a:p>
            <a:pPr algn="ctr"/>
            <a:r>
              <a:rPr lang="en-US" altLang="zh-CN" sz="3200" dirty="0" smtClean="0">
                <a:latin typeface="仿宋" panose="02010609060101010101" pitchFamily="49" charset="-122"/>
                <a:ea typeface="仿宋" panose="02010609060101010101" pitchFamily="49" charset="-122"/>
              </a:rPr>
              <a:t>【</a:t>
            </a:r>
            <a:r>
              <a:rPr lang="zh-CN" altLang="en-US" sz="3200" dirty="0" smtClean="0">
                <a:latin typeface="仿宋" panose="02010609060101010101" pitchFamily="49" charset="-122"/>
                <a:ea typeface="仿宋" panose="02010609060101010101" pitchFamily="49" charset="-122"/>
              </a:rPr>
              <a:t>公式</a:t>
            </a:r>
            <a:r>
              <a:rPr lang="zh-CN" altLang="en-US" sz="3200" dirty="0">
                <a:latin typeface="仿宋" panose="02010609060101010101" pitchFamily="49" charset="-122"/>
                <a:ea typeface="仿宋" panose="02010609060101010101" pitchFamily="49" charset="-122"/>
              </a:rPr>
              <a:t>有不少</a:t>
            </a:r>
            <a:r>
              <a:rPr lang="en-US" altLang="zh-CN" sz="3200" dirty="0">
                <a:latin typeface="仿宋" panose="02010609060101010101" pitchFamily="49" charset="-122"/>
                <a:ea typeface="仿宋" panose="02010609060101010101" pitchFamily="49" charset="-122"/>
              </a:rPr>
              <a:t>typo</a:t>
            </a:r>
            <a:r>
              <a:rPr lang="zh-CN" altLang="en-US" sz="3200" dirty="0">
                <a:latin typeface="仿宋" panose="02010609060101010101" pitchFamily="49" charset="-122"/>
                <a:ea typeface="仿宋" panose="02010609060101010101" pitchFamily="49" charset="-122"/>
              </a:rPr>
              <a:t>；权威的版本请参考</a:t>
            </a:r>
            <a:endParaRPr lang="en-US" altLang="zh-CN" sz="3200" dirty="0">
              <a:latin typeface="仿宋" panose="02010609060101010101" pitchFamily="49" charset="-122"/>
              <a:ea typeface="仿宋" panose="02010609060101010101" pitchFamily="49" charset="-122"/>
            </a:endParaRPr>
          </a:p>
          <a:p>
            <a:pPr algn="ctr"/>
            <a:r>
              <a:rPr lang="de-DE" altLang="zh-CN" sz="3200" dirty="0">
                <a:latin typeface="仿宋" panose="02010609060101010101" pitchFamily="49" charset="-122"/>
                <a:ea typeface="仿宋" panose="02010609060101010101" pitchFamily="49" charset="-122"/>
              </a:rPr>
              <a:t>V. F. Mukhanov, H. A. Feldman and R. H. Brandenberger, Phys. Rept. 215, 203 (1992</a:t>
            </a:r>
            <a:r>
              <a:rPr lang="de-DE" altLang="zh-CN" sz="3200" dirty="0" smtClean="0">
                <a:latin typeface="仿宋" panose="02010609060101010101" pitchFamily="49" charset="-122"/>
                <a:ea typeface="仿宋" panose="02010609060101010101" pitchFamily="49" charset="-122"/>
              </a:rPr>
              <a:t>).</a:t>
            </a:r>
            <a:r>
              <a:rPr lang="en-US" altLang="zh-CN" sz="3200" dirty="0" smtClean="0">
                <a:latin typeface="仿宋" panose="02010609060101010101" pitchFamily="49" charset="-122"/>
                <a:ea typeface="仿宋" panose="02010609060101010101" pitchFamily="49" charset="-122"/>
              </a:rPr>
              <a:t>】</a:t>
            </a:r>
            <a:endParaRPr lang="en-US" altLang="zh-CN" sz="3200" dirty="0">
              <a:latin typeface="仿宋" panose="02010609060101010101" pitchFamily="49" charset="-122"/>
              <a:ea typeface="仿宋" panose="02010609060101010101" pitchFamily="49" charset="-122"/>
            </a:endParaRPr>
          </a:p>
          <a:p>
            <a:pPr algn="ctr"/>
            <a:endParaRPr lang="en-US" altLang="zh-CN" dirty="0" smtClean="0">
              <a:latin typeface="仿宋" panose="02010609060101010101" pitchFamily="49" charset="-122"/>
              <a:ea typeface="仿宋" panose="02010609060101010101" pitchFamily="49" charset="-122"/>
            </a:endParaRPr>
          </a:p>
          <a:p>
            <a:pPr algn="ctr"/>
            <a:r>
              <a:rPr lang="zh-CN" altLang="en-US" dirty="0" smtClean="0">
                <a:latin typeface="仿宋" panose="02010609060101010101" pitchFamily="49" charset="-122"/>
                <a:ea typeface="仿宋" panose="02010609060101010101" pitchFamily="49" charset="-122"/>
              </a:rPr>
              <a:t>理论性</a:t>
            </a:r>
            <a:r>
              <a:rPr lang="zh-CN" altLang="en-US" dirty="0">
                <a:latin typeface="仿宋" panose="02010609060101010101" pitchFamily="49" charset="-122"/>
                <a:ea typeface="仿宋" panose="02010609060101010101" pitchFamily="49" charset="-122"/>
              </a:rPr>
              <a:t>强，</a:t>
            </a:r>
            <a:r>
              <a:rPr lang="zh-CN" altLang="en-US" dirty="0" smtClean="0">
                <a:latin typeface="仿宋" panose="02010609060101010101" pitchFamily="49" charset="-122"/>
                <a:ea typeface="仿宋" panose="02010609060101010101" pitchFamily="49" charset="-122"/>
              </a:rPr>
              <a:t>仅讲一个图像</a:t>
            </a:r>
            <a:r>
              <a:rPr lang="zh-CN" altLang="en-US" dirty="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algn="ctr"/>
            <a:r>
              <a:rPr lang="en-US" altLang="zh-CN" dirty="0" smtClean="0">
                <a:latin typeface="仿宋" panose="02010609060101010101" pitchFamily="49" charset="-122"/>
                <a:ea typeface="仿宋" panose="02010609060101010101" pitchFamily="49" charset="-122"/>
              </a:rPr>
              <a:t>CMB </a:t>
            </a:r>
            <a:r>
              <a:rPr lang="zh-CN" altLang="en-US" dirty="0" smtClean="0">
                <a:latin typeface="仿宋" panose="02010609060101010101" pitchFamily="49" charset="-122"/>
                <a:ea typeface="仿宋" panose="02010609060101010101" pitchFamily="49" charset="-122"/>
              </a:rPr>
              <a:t>一章会更仔细讲解</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spTree>
    <p:extLst>
      <p:ext uri="{BB962C8B-B14F-4D97-AF65-F5344CB8AC3E}">
        <p14:creationId xmlns:p14="http://schemas.microsoft.com/office/powerpoint/2010/main" val="14618624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219007" y="5920659"/>
            <a:ext cx="8977138" cy="937341"/>
          </a:xfrm>
          <a:prstGeom prst="rect">
            <a:avLst/>
          </a:prstGeom>
        </p:spPr>
      </p:pic>
      <p:pic>
        <p:nvPicPr>
          <p:cNvPr id="6" name="图片 5"/>
          <p:cNvPicPr>
            <a:picLocks noChangeAspect="1"/>
          </p:cNvPicPr>
          <p:nvPr/>
        </p:nvPicPr>
        <p:blipFill>
          <a:blip r:embed="rId3"/>
          <a:stretch>
            <a:fillRect/>
          </a:stretch>
        </p:blipFill>
        <p:spPr>
          <a:xfrm>
            <a:off x="937043" y="971124"/>
            <a:ext cx="9541067" cy="4762913"/>
          </a:xfrm>
          <a:prstGeom prst="rect">
            <a:avLst/>
          </a:prstGeom>
        </p:spPr>
      </p:pic>
      <p:sp>
        <p:nvSpPr>
          <p:cNvPr id="14"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度规扰动的模式分解</a:t>
            </a:r>
            <a:endParaRPr lang="zh-CN" altLang="en-US" sz="3600" dirty="0">
              <a:latin typeface="仿宋" panose="02010609060101010101" pitchFamily="49" charset="-122"/>
              <a:ea typeface="仿宋" panose="02010609060101010101" pitchFamily="49" charset="-122"/>
            </a:endParaRPr>
          </a:p>
        </p:txBody>
      </p:sp>
      <p:sp>
        <p:nvSpPr>
          <p:cNvPr id="16" name="矩形 15"/>
          <p:cNvSpPr/>
          <p:nvPr/>
        </p:nvSpPr>
        <p:spPr>
          <a:xfrm>
            <a:off x="3471256" y="3877692"/>
            <a:ext cx="3786071" cy="71745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90804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3" name="图片 2"/>
          <p:cNvPicPr>
            <a:picLocks noChangeAspect="1"/>
          </p:cNvPicPr>
          <p:nvPr/>
        </p:nvPicPr>
        <p:blipFill>
          <a:blip r:embed="rId4"/>
          <a:stretch>
            <a:fillRect/>
          </a:stretch>
        </p:blipFill>
        <p:spPr>
          <a:xfrm>
            <a:off x="1394425" y="939720"/>
            <a:ext cx="7204451" cy="1653593"/>
          </a:xfrm>
          <a:prstGeom prst="rect">
            <a:avLst/>
          </a:prstGeom>
        </p:spPr>
      </p:pic>
      <p:pic>
        <p:nvPicPr>
          <p:cNvPr id="5" name="图片 4"/>
          <p:cNvPicPr>
            <a:picLocks noChangeAspect="1"/>
          </p:cNvPicPr>
          <p:nvPr/>
        </p:nvPicPr>
        <p:blipFill>
          <a:blip r:embed="rId5"/>
          <a:stretch>
            <a:fillRect/>
          </a:stretch>
        </p:blipFill>
        <p:spPr>
          <a:xfrm>
            <a:off x="1280126" y="2518649"/>
            <a:ext cx="7571128" cy="4112451"/>
          </a:xfrm>
          <a:prstGeom prst="rect">
            <a:avLst/>
          </a:prstGeom>
        </p:spPr>
      </p:pic>
      <p:sp>
        <p:nvSpPr>
          <p:cNvPr id="13"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度规扰动的模式</a:t>
            </a:r>
            <a:r>
              <a:rPr lang="zh-CN" altLang="en-US" sz="3600" dirty="0" smtClean="0">
                <a:latin typeface="仿宋" panose="02010609060101010101" pitchFamily="49" charset="-122"/>
                <a:ea typeface="仿宋" panose="02010609060101010101" pitchFamily="49" charset="-122"/>
              </a:rPr>
              <a:t>分解</a:t>
            </a:r>
            <a:endParaRPr lang="zh-CN" altLang="en-US" sz="3600" dirty="0">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5870581" y="2113394"/>
                <a:ext cx="690830" cy="30367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i="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𝐹</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 </m:t>
                          </m:r>
                        </m:e>
                        <m:sub>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sub>
                      </m:sSub>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870581" y="2113394"/>
                <a:ext cx="690830" cy="303673"/>
              </a:xfrm>
              <a:prstGeom prst="rect">
                <a:avLst/>
              </a:prstGeom>
              <a:blipFill>
                <a:blip r:embed="rId6"/>
                <a:stretch>
                  <a:fillRect l="-6195" r="-7080" b="-26000"/>
                </a:stretch>
              </a:blipFill>
            </p:spPr>
            <p:txBody>
              <a:bodyPr/>
              <a:lstStyle/>
              <a:p>
                <a:r>
                  <a:rPr lang="zh-CN" altLang="en-US">
                    <a:noFill/>
                  </a:rPr>
                  <a:t> </a:t>
                </a:r>
              </a:p>
            </p:txBody>
          </p:sp>
        </mc:Fallback>
      </mc:AlternateContent>
      <p:sp>
        <p:nvSpPr>
          <p:cNvPr id="4" name="矩形 3"/>
          <p:cNvSpPr/>
          <p:nvPr/>
        </p:nvSpPr>
        <p:spPr>
          <a:xfrm>
            <a:off x="9177384" y="5051275"/>
            <a:ext cx="2536196" cy="1015663"/>
          </a:xfrm>
          <a:prstGeom prst="rect">
            <a:avLst/>
          </a:prstGeom>
          <a:ln w="38100">
            <a:solidFill>
              <a:schemeClr val="accent1"/>
            </a:solidFill>
          </a:ln>
        </p:spPr>
        <p:txBody>
          <a:bodyPr wrap="square">
            <a:spAutoFit/>
          </a:bodyPr>
          <a:lstStyle/>
          <a:p>
            <a:r>
              <a:rPr lang="zh-CN" altLang="en-US" sz="2000" dirty="0" smtClean="0">
                <a:latin typeface="仿宋" panose="02010609060101010101" pitchFamily="49" charset="-122"/>
                <a:ea typeface="仿宋" panose="02010609060101010101" pitchFamily="49" charset="-122"/>
              </a:rPr>
              <a:t>这样的分解之下，三种模式的扰动相互独立，分别演化。</a:t>
            </a:r>
            <a:endParaRPr lang="zh-CN" altLang="en-US" sz="2000" dirty="0"/>
          </a:p>
        </p:txBody>
      </p:sp>
      <p:pic>
        <p:nvPicPr>
          <p:cNvPr id="14" name="图片 13"/>
          <p:cNvPicPr>
            <a:picLocks noChangeAspect="1"/>
          </p:cNvPicPr>
          <p:nvPr/>
        </p:nvPicPr>
        <p:blipFill>
          <a:blip r:embed="rId3"/>
          <a:stretch>
            <a:fillRect/>
          </a:stretch>
        </p:blipFill>
        <p:spPr>
          <a:xfrm>
            <a:off x="4144205" y="4172242"/>
            <a:ext cx="1726376" cy="716342"/>
          </a:xfrm>
          <a:prstGeom prst="rect">
            <a:avLst/>
          </a:prstGeom>
        </p:spPr>
      </p:pic>
    </p:spTree>
    <p:extLst>
      <p:ext uri="{BB962C8B-B14F-4D97-AF65-F5344CB8AC3E}">
        <p14:creationId xmlns:p14="http://schemas.microsoft.com/office/powerpoint/2010/main" val="16704528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3" name="图片 2"/>
          <p:cNvPicPr>
            <a:picLocks noChangeAspect="1"/>
          </p:cNvPicPr>
          <p:nvPr/>
        </p:nvPicPr>
        <p:blipFill>
          <a:blip r:embed="rId3"/>
          <a:stretch>
            <a:fillRect/>
          </a:stretch>
        </p:blipFill>
        <p:spPr>
          <a:xfrm>
            <a:off x="1160183" y="1423023"/>
            <a:ext cx="9220999" cy="3642676"/>
          </a:xfrm>
          <a:prstGeom prst="rect">
            <a:avLst/>
          </a:prstGeom>
        </p:spPr>
      </p:pic>
      <p:pic>
        <p:nvPicPr>
          <p:cNvPr id="8" name="图片 7"/>
          <p:cNvPicPr>
            <a:picLocks noChangeAspect="1"/>
          </p:cNvPicPr>
          <p:nvPr/>
        </p:nvPicPr>
        <p:blipFill>
          <a:blip r:embed="rId4"/>
          <a:stretch>
            <a:fillRect/>
          </a:stretch>
        </p:blipFill>
        <p:spPr>
          <a:xfrm>
            <a:off x="9719253" y="3345257"/>
            <a:ext cx="838999" cy="716342"/>
          </a:xfrm>
          <a:prstGeom prst="rect">
            <a:avLst/>
          </a:prstGeom>
        </p:spPr>
      </p:pic>
      <p:pic>
        <p:nvPicPr>
          <p:cNvPr id="4" name="图片 3"/>
          <p:cNvPicPr>
            <a:picLocks noChangeAspect="1"/>
          </p:cNvPicPr>
          <p:nvPr/>
        </p:nvPicPr>
        <p:blipFill>
          <a:blip r:embed="rId5"/>
          <a:stretch>
            <a:fillRect/>
          </a:stretch>
        </p:blipFill>
        <p:spPr>
          <a:xfrm>
            <a:off x="1318439" y="5255439"/>
            <a:ext cx="5128704" cy="426757"/>
          </a:xfrm>
          <a:prstGeom prst="rect">
            <a:avLst/>
          </a:prstGeom>
        </p:spPr>
      </p:pic>
      <p:sp>
        <p:nvSpPr>
          <p:cNvPr id="12"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爱因斯坦场张量</a:t>
            </a:r>
            <a:r>
              <a:rPr lang="zh-CN" altLang="en-US" sz="3600" dirty="0" smtClean="0">
                <a:latin typeface="仿宋" panose="02010609060101010101" pitchFamily="49" charset="-122"/>
                <a:ea typeface="仿宋" panose="02010609060101010101" pitchFamily="49" charset="-122"/>
              </a:rPr>
              <a:t>扰动：标量部分</a:t>
            </a:r>
            <a:endParaRPr lang="zh-CN" altLang="en-US" sz="3600" dirty="0">
              <a:latin typeface="仿宋" panose="02010609060101010101" pitchFamily="49" charset="-122"/>
              <a:ea typeface="仿宋" panose="02010609060101010101" pitchFamily="49" charset="-122"/>
            </a:endParaRPr>
          </a:p>
        </p:txBody>
      </p:sp>
      <p:sp>
        <p:nvSpPr>
          <p:cNvPr id="14" name="矩形 13"/>
          <p:cNvSpPr/>
          <p:nvPr/>
        </p:nvSpPr>
        <p:spPr>
          <a:xfrm>
            <a:off x="1840375" y="1334745"/>
            <a:ext cx="6124460" cy="43455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6"/>
          <a:stretch>
            <a:fillRect/>
          </a:stretch>
        </p:blipFill>
        <p:spPr>
          <a:xfrm>
            <a:off x="0" y="2983255"/>
            <a:ext cx="12095544" cy="2815970"/>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6892487" y="5402362"/>
                <a:ext cx="4078617" cy="945131"/>
              </a:xfrm>
              <a:prstGeom prst="rect">
                <a:avLst/>
              </a:prstGeom>
              <a:solidFill>
                <a:schemeClr val="bg1"/>
              </a:solidFill>
              <a:ln w="38100">
                <a:solidFill>
                  <a:schemeClr val="accent1"/>
                </a:solidFill>
              </a:ln>
            </p:spPr>
            <p:txBody>
              <a:bodyPr wrap="none" lIns="0" tIns="0" rIns="0" bIns="0" rtlCol="0">
                <a:spAutoFit/>
              </a:bodyPr>
              <a:lstStyle/>
              <a:p>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 </m:t>
                    </m:r>
                    <m:r>
                      <a:rPr lang="en-US" altLang="zh-CN" sz="2400" i="1" smtClean="0">
                        <a:latin typeface="Cambria Math" panose="02040503050406030204" pitchFamily="18" charset="0"/>
                        <a:ea typeface="Cambria Math" panose="02040503050406030204" pitchFamily="18" charset="0"/>
                      </a:rPr>
                      <m:t>ℋ</m:t>
                    </m:r>
                    <m:r>
                      <a:rPr lang="en-US" altLang="zh-CN" sz="240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𝑎</m:t>
                            </m:r>
                          </m:e>
                          <m:sup>
                            <m:r>
                              <a:rPr lang="en-US" altLang="zh-CN" sz="2400" b="0" i="1" smtClean="0">
                                <a:latin typeface="Cambria Math" panose="02040503050406030204" pitchFamily="18" charset="0"/>
                                <a:ea typeface="Cambria Math" panose="02040503050406030204" pitchFamily="18" charset="0"/>
                              </a:rPr>
                              <m:t>′</m:t>
                            </m:r>
                          </m:sup>
                        </m:sSup>
                      </m:num>
                      <m:den>
                        <m:r>
                          <a:rPr lang="en-US" altLang="zh-CN" sz="2400" b="0" i="1" smtClean="0">
                            <a:latin typeface="Cambria Math" panose="02040503050406030204" pitchFamily="18" charset="0"/>
                            <a:ea typeface="Cambria Math" panose="02040503050406030204" pitchFamily="18" charset="0"/>
                          </a:rPr>
                          <m:t>𝑎</m:t>
                        </m:r>
                      </m:den>
                    </m:f>
                  </m:oMath>
                </a14:m>
                <a:r>
                  <a:rPr lang="en-US" altLang="zh-CN" sz="2400" dirty="0" smtClean="0">
                    <a:latin typeface="仿宋" panose="02010609060101010101" pitchFamily="49" charset="-122"/>
                    <a:ea typeface="仿宋" panose="02010609060101010101" pitchFamily="49" charset="-122"/>
                  </a:rPr>
                  <a:t>, </a:t>
                </a:r>
                <a:r>
                  <a:rPr lang="zh-CN" altLang="en-US" sz="2400" dirty="0" smtClean="0">
                    <a:latin typeface="仿宋" panose="02010609060101010101" pitchFamily="49" charset="-122"/>
                    <a:ea typeface="仿宋" panose="02010609060101010101" pitchFamily="49" charset="-122"/>
                  </a:rPr>
                  <a:t>为对</a:t>
                </a:r>
                <a:r>
                  <a:rPr lang="zh-CN" altLang="en-US" sz="2400" dirty="0" smtClean="0">
                    <a:latin typeface="仿宋" panose="02010609060101010101" pitchFamily="49" charset="-122"/>
                    <a:ea typeface="仿宋" panose="02010609060101010101" pitchFamily="49" charset="-122"/>
                  </a:rPr>
                  <a:t>共形时间</a:t>
                </a:r>
                <a:r>
                  <a:rPr lang="zh-CN" altLang="en-US" sz="2400" dirty="0" smtClean="0">
                    <a:latin typeface="仿宋" panose="02010609060101010101" pitchFamily="49" charset="-122"/>
                    <a:ea typeface="仿宋" panose="02010609060101010101" pitchFamily="49" charset="-122"/>
                  </a:rPr>
                  <a:t>求导；</a:t>
                </a:r>
                <a:endParaRPr lang="en-US" altLang="zh-CN" sz="2400" dirty="0" smtClean="0">
                  <a:latin typeface="仿宋" panose="02010609060101010101" pitchFamily="49" charset="-122"/>
                  <a:ea typeface="仿宋" panose="02010609060101010101" pitchFamily="49" charset="-122"/>
                </a:endParaRPr>
              </a:p>
              <a:p>
                <a:r>
                  <a:rPr lang="zh-CN" altLang="en-US" sz="2400" dirty="0" smtClean="0">
                    <a:latin typeface="仿宋" panose="02010609060101010101" pitchFamily="49" charset="-122"/>
                    <a:ea typeface="仿宋" panose="02010609060101010101" pitchFamily="49" charset="-122"/>
                  </a:rPr>
                  <a:t>下标“ </a:t>
                </a:r>
                <a:r>
                  <a:rPr lang="en-US" altLang="zh-CN" sz="2400" dirty="0" smtClean="0">
                    <a:latin typeface="仿宋" panose="02010609060101010101" pitchFamily="49" charset="-122"/>
                    <a:ea typeface="仿宋" panose="02010609060101010101" pitchFamily="49" charset="-122"/>
                  </a:rPr>
                  <a:t>| </a:t>
                </a:r>
                <a:r>
                  <a:rPr lang="zh-CN" altLang="en-US" sz="2400" dirty="0" smtClean="0">
                    <a:latin typeface="仿宋" panose="02010609060101010101" pitchFamily="49" charset="-122"/>
                    <a:ea typeface="仿宋" panose="02010609060101010101" pitchFamily="49" charset="-122"/>
                  </a:rPr>
                  <a:t>”为协变微商 </a:t>
                </a:r>
                <a:endParaRPr lang="zh-CN" altLang="en-US" sz="2400" dirty="0">
                  <a:latin typeface="仿宋" panose="02010609060101010101" pitchFamily="49" charset="-122"/>
                  <a:ea typeface="仿宋" panose="02010609060101010101" pitchFamily="49"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6892487" y="5402362"/>
                <a:ext cx="4078617" cy="945131"/>
              </a:xfrm>
              <a:prstGeom prst="rect">
                <a:avLst/>
              </a:prstGeom>
              <a:blipFill>
                <a:blip r:embed="rId7"/>
                <a:stretch>
                  <a:fillRect l="-4148" r="-3111" b="-16149"/>
                </a:stretch>
              </a:blipFill>
              <a:ln w="38100">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5893961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3" name="图片 2"/>
          <p:cNvPicPr>
            <a:picLocks noChangeAspect="1"/>
          </p:cNvPicPr>
          <p:nvPr/>
        </p:nvPicPr>
        <p:blipFill>
          <a:blip r:embed="rId4"/>
          <a:stretch>
            <a:fillRect/>
          </a:stretch>
        </p:blipFill>
        <p:spPr>
          <a:xfrm>
            <a:off x="1708312" y="1256865"/>
            <a:ext cx="7544454" cy="3254022"/>
          </a:xfrm>
          <a:prstGeom prst="rect">
            <a:avLst/>
          </a:prstGeom>
        </p:spPr>
      </p:pic>
      <p:sp>
        <p:nvSpPr>
          <p:cNvPr id="8"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能动量张量扰动：理想流体</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677905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3" name="图片 2"/>
          <p:cNvPicPr>
            <a:picLocks noChangeAspect="1"/>
          </p:cNvPicPr>
          <p:nvPr/>
        </p:nvPicPr>
        <p:blipFill>
          <a:blip r:embed="rId4"/>
          <a:stretch>
            <a:fillRect/>
          </a:stretch>
        </p:blipFill>
        <p:spPr>
          <a:xfrm>
            <a:off x="1263635" y="1025036"/>
            <a:ext cx="9365792" cy="3383573"/>
          </a:xfrm>
          <a:prstGeom prst="rect">
            <a:avLst/>
          </a:prstGeom>
        </p:spPr>
      </p:pic>
      <p:pic>
        <p:nvPicPr>
          <p:cNvPr id="4" name="图片 3"/>
          <p:cNvPicPr>
            <a:picLocks noChangeAspect="1"/>
          </p:cNvPicPr>
          <p:nvPr/>
        </p:nvPicPr>
        <p:blipFill>
          <a:blip r:embed="rId5"/>
          <a:stretch>
            <a:fillRect/>
          </a:stretch>
        </p:blipFill>
        <p:spPr>
          <a:xfrm>
            <a:off x="1061484" y="4306335"/>
            <a:ext cx="7689246" cy="1867062"/>
          </a:xfrm>
          <a:prstGeom prst="rect">
            <a:avLst/>
          </a:prstGeom>
        </p:spPr>
      </p:pic>
      <p:sp>
        <p:nvSpPr>
          <p:cNvPr id="8"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能动量张量扰动：标量场物质</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61854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3" name="图片 2"/>
          <p:cNvPicPr>
            <a:picLocks noChangeAspect="1"/>
          </p:cNvPicPr>
          <p:nvPr/>
        </p:nvPicPr>
        <p:blipFill>
          <a:blip r:embed="rId3"/>
          <a:stretch>
            <a:fillRect/>
          </a:stretch>
        </p:blipFill>
        <p:spPr>
          <a:xfrm>
            <a:off x="1313455" y="1125513"/>
            <a:ext cx="9441998" cy="4519052"/>
          </a:xfrm>
          <a:prstGeom prst="rect">
            <a:avLst/>
          </a:prstGeom>
        </p:spPr>
      </p:pic>
      <p:pic>
        <p:nvPicPr>
          <p:cNvPr id="8" name="图片 7"/>
          <p:cNvPicPr>
            <a:picLocks noChangeAspect="1"/>
          </p:cNvPicPr>
          <p:nvPr/>
        </p:nvPicPr>
        <p:blipFill>
          <a:blip r:embed="rId4"/>
          <a:stretch>
            <a:fillRect/>
          </a:stretch>
        </p:blipFill>
        <p:spPr>
          <a:xfrm>
            <a:off x="1789203" y="921959"/>
            <a:ext cx="2606951" cy="716342"/>
          </a:xfrm>
          <a:prstGeom prst="rect">
            <a:avLst/>
          </a:prstGeom>
        </p:spPr>
      </p:pic>
      <p:pic>
        <p:nvPicPr>
          <p:cNvPr id="12" name="图片 11"/>
          <p:cNvPicPr>
            <a:picLocks noChangeAspect="1"/>
          </p:cNvPicPr>
          <p:nvPr/>
        </p:nvPicPr>
        <p:blipFill>
          <a:blip r:embed="rId4"/>
          <a:stretch>
            <a:fillRect/>
          </a:stretch>
        </p:blipFill>
        <p:spPr>
          <a:xfrm>
            <a:off x="9954337" y="3503965"/>
            <a:ext cx="723963" cy="1894511"/>
          </a:xfrm>
          <a:prstGeom prst="rect">
            <a:avLst/>
          </a:prstGeom>
        </p:spPr>
      </p:pic>
      <p:pic>
        <p:nvPicPr>
          <p:cNvPr id="4" name="图片 3"/>
          <p:cNvPicPr>
            <a:picLocks noChangeAspect="1"/>
          </p:cNvPicPr>
          <p:nvPr/>
        </p:nvPicPr>
        <p:blipFill>
          <a:blip r:embed="rId5"/>
          <a:stretch>
            <a:fillRect/>
          </a:stretch>
        </p:blipFill>
        <p:spPr>
          <a:xfrm>
            <a:off x="2056268" y="5848119"/>
            <a:ext cx="2072820" cy="449619"/>
          </a:xfrm>
          <a:prstGeom prst="rect">
            <a:avLst/>
          </a:prstGeom>
        </p:spPr>
      </p:pic>
      <p:pic>
        <p:nvPicPr>
          <p:cNvPr id="2" name="图片 1"/>
          <p:cNvPicPr>
            <a:picLocks noChangeAspect="1"/>
          </p:cNvPicPr>
          <p:nvPr/>
        </p:nvPicPr>
        <p:blipFill>
          <a:blip r:embed="rId6"/>
          <a:stretch>
            <a:fillRect/>
          </a:stretch>
        </p:blipFill>
        <p:spPr>
          <a:xfrm>
            <a:off x="1975322" y="2008733"/>
            <a:ext cx="3880355" cy="396274"/>
          </a:xfrm>
          <a:prstGeom prst="rect">
            <a:avLst/>
          </a:prstGeom>
        </p:spPr>
      </p:pic>
      <p:pic>
        <p:nvPicPr>
          <p:cNvPr id="5" name="图片 4"/>
          <p:cNvPicPr>
            <a:picLocks noChangeAspect="1"/>
          </p:cNvPicPr>
          <p:nvPr/>
        </p:nvPicPr>
        <p:blipFill>
          <a:blip r:embed="rId7"/>
          <a:stretch>
            <a:fillRect/>
          </a:stretch>
        </p:blipFill>
        <p:spPr>
          <a:xfrm>
            <a:off x="4783015" y="55593"/>
            <a:ext cx="7046008" cy="1156268"/>
          </a:xfrm>
          <a:prstGeom prst="rect">
            <a:avLst/>
          </a:prstGeom>
          <a:ln w="38100">
            <a:solidFill>
              <a:schemeClr val="accent1"/>
            </a:solidFill>
          </a:ln>
        </p:spPr>
      </p:pic>
      <p:sp>
        <p:nvSpPr>
          <p:cNvPr id="13" name="标题 1"/>
          <p:cNvSpPr txBox="1">
            <a:spLocks/>
          </p:cNvSpPr>
          <p:nvPr/>
        </p:nvSpPr>
        <p:spPr>
          <a:xfrm>
            <a:off x="230033" y="174440"/>
            <a:ext cx="10873154" cy="12408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扰动的爱因斯坦方程，</a:t>
            </a:r>
            <a:endParaRPr lang="en-US" altLang="zh-CN" sz="3600" dirty="0" smtClean="0">
              <a:latin typeface="仿宋" panose="02010609060101010101" pitchFamily="49" charset="-122"/>
              <a:ea typeface="仿宋" panose="02010609060101010101" pitchFamily="49" charset="-122"/>
            </a:endParaRPr>
          </a:p>
          <a:p>
            <a:r>
              <a:rPr lang="zh-CN" altLang="en-US" sz="3600" dirty="0" smtClean="0">
                <a:latin typeface="仿宋" panose="02010609060101010101" pitchFamily="49" charset="-122"/>
                <a:ea typeface="仿宋" panose="02010609060101010101" pitchFamily="49" charset="-122"/>
              </a:rPr>
              <a:t>牛顿规范</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95715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热大爆炸宇宙学回顾</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2" name="图片 1"/>
          <p:cNvPicPr>
            <a:picLocks noChangeAspect="1"/>
          </p:cNvPicPr>
          <p:nvPr/>
        </p:nvPicPr>
        <p:blipFill>
          <a:blip r:embed="rId3"/>
          <a:stretch>
            <a:fillRect/>
          </a:stretch>
        </p:blipFill>
        <p:spPr>
          <a:xfrm>
            <a:off x="1364643" y="1593411"/>
            <a:ext cx="9015241" cy="1950889"/>
          </a:xfrm>
          <a:prstGeom prst="rect">
            <a:avLst/>
          </a:prstGeom>
        </p:spPr>
      </p:pic>
    </p:spTree>
    <p:extLst>
      <p:ext uri="{BB962C8B-B14F-4D97-AF65-F5344CB8AC3E}">
        <p14:creationId xmlns:p14="http://schemas.microsoft.com/office/powerpoint/2010/main" val="18959906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5040867"/>
            <a:ext cx="640135" cy="647756"/>
          </a:xfrm>
          <a:prstGeom prst="rect">
            <a:avLst/>
          </a:prstGeom>
        </p:spPr>
      </p:pic>
      <p:pic>
        <p:nvPicPr>
          <p:cNvPr id="9" name="图片 8"/>
          <p:cNvPicPr>
            <a:picLocks noChangeAspect="1"/>
          </p:cNvPicPr>
          <p:nvPr/>
        </p:nvPicPr>
        <p:blipFill>
          <a:blip r:embed="rId2"/>
          <a:stretch>
            <a:fillRect/>
          </a:stretch>
        </p:blipFill>
        <p:spPr>
          <a:xfrm>
            <a:off x="4206138" y="3464488"/>
            <a:ext cx="638423" cy="708170"/>
          </a:xfrm>
          <a:prstGeom prst="rect">
            <a:avLst/>
          </a:prstGeom>
        </p:spPr>
      </p:pic>
      <p:pic>
        <p:nvPicPr>
          <p:cNvPr id="10" name="图片 9"/>
          <p:cNvPicPr>
            <a:picLocks noChangeAspect="1"/>
          </p:cNvPicPr>
          <p:nvPr/>
        </p:nvPicPr>
        <p:blipFill>
          <a:blip r:embed="rId2"/>
          <a:stretch>
            <a:fillRect/>
          </a:stretch>
        </p:blipFill>
        <p:spPr>
          <a:xfrm>
            <a:off x="7041412" y="3548040"/>
            <a:ext cx="434980" cy="647756"/>
          </a:xfrm>
          <a:prstGeom prst="rect">
            <a:avLst/>
          </a:prstGeom>
        </p:spPr>
      </p:pic>
      <p:pic>
        <p:nvPicPr>
          <p:cNvPr id="11" name="图片 10"/>
          <p:cNvPicPr>
            <a:picLocks noChangeAspect="1"/>
          </p:cNvPicPr>
          <p:nvPr/>
        </p:nvPicPr>
        <p:blipFill>
          <a:blip r:embed="rId2"/>
          <a:stretch>
            <a:fillRect/>
          </a:stretch>
        </p:blipFill>
        <p:spPr>
          <a:xfrm>
            <a:off x="6758837" y="3449247"/>
            <a:ext cx="638423" cy="708170"/>
          </a:xfrm>
          <a:prstGeom prst="rect">
            <a:avLst/>
          </a:prstGeom>
        </p:spPr>
      </p:pic>
      <p:pic>
        <p:nvPicPr>
          <p:cNvPr id="3" name="图片 2"/>
          <p:cNvPicPr>
            <a:picLocks noChangeAspect="1"/>
          </p:cNvPicPr>
          <p:nvPr/>
        </p:nvPicPr>
        <p:blipFill>
          <a:blip r:embed="rId3"/>
          <a:stretch>
            <a:fillRect/>
          </a:stretch>
        </p:blipFill>
        <p:spPr>
          <a:xfrm>
            <a:off x="1173053" y="1041054"/>
            <a:ext cx="9845893" cy="5707875"/>
          </a:xfrm>
          <a:prstGeom prst="rect">
            <a:avLst/>
          </a:prstGeom>
        </p:spPr>
      </p:pic>
      <p:pic>
        <p:nvPicPr>
          <p:cNvPr id="8" name="图片 7"/>
          <p:cNvPicPr>
            <a:picLocks noChangeAspect="1"/>
          </p:cNvPicPr>
          <p:nvPr/>
        </p:nvPicPr>
        <p:blipFill>
          <a:blip r:embed="rId4"/>
          <a:stretch>
            <a:fillRect/>
          </a:stretch>
        </p:blipFill>
        <p:spPr>
          <a:xfrm>
            <a:off x="8488941" y="1387951"/>
            <a:ext cx="1991490" cy="716342"/>
          </a:xfrm>
          <a:prstGeom prst="rect">
            <a:avLst/>
          </a:prstGeom>
        </p:spPr>
      </p:pic>
      <p:pic>
        <p:nvPicPr>
          <p:cNvPr id="12" name="图片 11"/>
          <p:cNvPicPr>
            <a:picLocks noChangeAspect="1"/>
          </p:cNvPicPr>
          <p:nvPr/>
        </p:nvPicPr>
        <p:blipFill>
          <a:blip r:embed="rId4"/>
          <a:stretch>
            <a:fillRect/>
          </a:stretch>
        </p:blipFill>
        <p:spPr>
          <a:xfrm>
            <a:off x="9802988" y="3155576"/>
            <a:ext cx="738989" cy="716342"/>
          </a:xfrm>
          <a:prstGeom prst="rect">
            <a:avLst/>
          </a:prstGeom>
        </p:spPr>
      </p:pic>
      <p:pic>
        <p:nvPicPr>
          <p:cNvPr id="13" name="图片 12"/>
          <p:cNvPicPr>
            <a:picLocks noChangeAspect="1"/>
          </p:cNvPicPr>
          <p:nvPr/>
        </p:nvPicPr>
        <p:blipFill>
          <a:blip r:embed="rId4"/>
          <a:stretch>
            <a:fillRect/>
          </a:stretch>
        </p:blipFill>
        <p:spPr>
          <a:xfrm>
            <a:off x="9741442" y="5860605"/>
            <a:ext cx="738989" cy="716342"/>
          </a:xfrm>
          <a:prstGeom prst="rect">
            <a:avLst/>
          </a:prstGeom>
        </p:spPr>
      </p:pic>
      <p:pic>
        <p:nvPicPr>
          <p:cNvPr id="14" name="图片 13"/>
          <p:cNvPicPr>
            <a:picLocks noChangeAspect="1"/>
          </p:cNvPicPr>
          <p:nvPr/>
        </p:nvPicPr>
        <p:blipFill>
          <a:blip r:embed="rId4"/>
          <a:stretch>
            <a:fillRect/>
          </a:stretch>
        </p:blipFill>
        <p:spPr>
          <a:xfrm>
            <a:off x="1173053" y="205617"/>
            <a:ext cx="2168024" cy="716342"/>
          </a:xfrm>
          <a:prstGeom prst="rect">
            <a:avLst/>
          </a:prstGeom>
        </p:spPr>
      </p:pic>
      <p:sp>
        <p:nvSpPr>
          <p:cNvPr id="15"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扰动的爱因斯坦方程</a:t>
            </a:r>
            <a:endParaRPr lang="zh-CN" altLang="en-US" sz="3600" dirty="0">
              <a:latin typeface="仿宋" panose="02010609060101010101" pitchFamily="49" charset="-122"/>
              <a:ea typeface="仿宋" panose="02010609060101010101" pitchFamily="49" charset="-122"/>
            </a:endParaRPr>
          </a:p>
        </p:txBody>
      </p:sp>
      <p:pic>
        <p:nvPicPr>
          <p:cNvPr id="16" name="图片 15"/>
          <p:cNvPicPr>
            <a:picLocks noChangeAspect="1"/>
          </p:cNvPicPr>
          <p:nvPr/>
        </p:nvPicPr>
        <p:blipFill>
          <a:blip r:embed="rId4"/>
          <a:stretch>
            <a:fillRect/>
          </a:stretch>
        </p:blipFill>
        <p:spPr>
          <a:xfrm>
            <a:off x="1313183" y="739227"/>
            <a:ext cx="2027894" cy="716342"/>
          </a:xfrm>
          <a:prstGeom prst="rect">
            <a:avLst/>
          </a:prstGeom>
        </p:spPr>
      </p:pic>
    </p:spTree>
    <p:extLst>
      <p:ext uri="{BB962C8B-B14F-4D97-AF65-F5344CB8AC3E}">
        <p14:creationId xmlns:p14="http://schemas.microsoft.com/office/powerpoint/2010/main" val="38843357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5392560"/>
            <a:ext cx="640135" cy="647756"/>
          </a:xfrm>
          <a:prstGeom prst="rect">
            <a:avLst/>
          </a:prstGeom>
        </p:spPr>
      </p:pic>
      <p:pic>
        <p:nvPicPr>
          <p:cNvPr id="9" name="图片 8"/>
          <p:cNvPicPr>
            <a:picLocks noChangeAspect="1"/>
          </p:cNvPicPr>
          <p:nvPr/>
        </p:nvPicPr>
        <p:blipFill>
          <a:blip r:embed="rId2"/>
          <a:stretch>
            <a:fillRect/>
          </a:stretch>
        </p:blipFill>
        <p:spPr>
          <a:xfrm>
            <a:off x="4206138" y="3816181"/>
            <a:ext cx="638423" cy="708170"/>
          </a:xfrm>
          <a:prstGeom prst="rect">
            <a:avLst/>
          </a:prstGeom>
        </p:spPr>
      </p:pic>
      <p:pic>
        <p:nvPicPr>
          <p:cNvPr id="10" name="图片 9"/>
          <p:cNvPicPr>
            <a:picLocks noChangeAspect="1"/>
          </p:cNvPicPr>
          <p:nvPr/>
        </p:nvPicPr>
        <p:blipFill>
          <a:blip r:embed="rId2"/>
          <a:stretch>
            <a:fillRect/>
          </a:stretch>
        </p:blipFill>
        <p:spPr>
          <a:xfrm>
            <a:off x="7041412" y="3899733"/>
            <a:ext cx="434980" cy="647756"/>
          </a:xfrm>
          <a:prstGeom prst="rect">
            <a:avLst/>
          </a:prstGeom>
        </p:spPr>
      </p:pic>
      <p:pic>
        <p:nvPicPr>
          <p:cNvPr id="11" name="图片 10"/>
          <p:cNvPicPr>
            <a:picLocks noChangeAspect="1"/>
          </p:cNvPicPr>
          <p:nvPr/>
        </p:nvPicPr>
        <p:blipFill>
          <a:blip r:embed="rId2"/>
          <a:stretch>
            <a:fillRect/>
          </a:stretch>
        </p:blipFill>
        <p:spPr>
          <a:xfrm>
            <a:off x="6758837" y="3800940"/>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3" name="图片 2"/>
          <p:cNvPicPr>
            <a:picLocks noChangeAspect="1"/>
          </p:cNvPicPr>
          <p:nvPr/>
        </p:nvPicPr>
        <p:blipFill>
          <a:blip r:embed="rId4"/>
          <a:stretch>
            <a:fillRect/>
          </a:stretch>
        </p:blipFill>
        <p:spPr>
          <a:xfrm>
            <a:off x="1321371" y="1591087"/>
            <a:ext cx="9373412" cy="3741744"/>
          </a:xfrm>
          <a:prstGeom prst="rect">
            <a:avLst/>
          </a:prstGeom>
        </p:spPr>
      </p:pic>
      <p:pic>
        <p:nvPicPr>
          <p:cNvPr id="4" name="图片 3"/>
          <p:cNvPicPr>
            <a:picLocks noChangeAspect="1"/>
          </p:cNvPicPr>
          <p:nvPr/>
        </p:nvPicPr>
        <p:blipFill>
          <a:blip r:embed="rId5"/>
          <a:stretch>
            <a:fillRect/>
          </a:stretch>
        </p:blipFill>
        <p:spPr>
          <a:xfrm>
            <a:off x="2796062" y="3309546"/>
            <a:ext cx="5723116" cy="304826"/>
          </a:xfrm>
          <a:prstGeom prst="rect">
            <a:avLst/>
          </a:prstGeom>
          <a:ln>
            <a:solidFill>
              <a:schemeClr val="tx1"/>
            </a:solidFill>
          </a:ln>
        </p:spPr>
      </p:pic>
      <p:pic>
        <p:nvPicPr>
          <p:cNvPr id="12" name="图片 11"/>
          <p:cNvPicPr>
            <a:picLocks noChangeAspect="1"/>
          </p:cNvPicPr>
          <p:nvPr/>
        </p:nvPicPr>
        <p:blipFill>
          <a:blip r:embed="rId3"/>
          <a:stretch>
            <a:fillRect/>
          </a:stretch>
        </p:blipFill>
        <p:spPr>
          <a:xfrm>
            <a:off x="6896920" y="1458290"/>
            <a:ext cx="1361863" cy="716342"/>
          </a:xfrm>
          <a:prstGeom prst="rect">
            <a:avLst/>
          </a:prstGeom>
        </p:spPr>
      </p:pic>
      <p:pic>
        <p:nvPicPr>
          <p:cNvPr id="13" name="图片 12"/>
          <p:cNvPicPr>
            <a:picLocks noChangeAspect="1"/>
          </p:cNvPicPr>
          <p:nvPr/>
        </p:nvPicPr>
        <p:blipFill>
          <a:blip r:embed="rId3"/>
          <a:stretch>
            <a:fillRect/>
          </a:stretch>
        </p:blipFill>
        <p:spPr>
          <a:xfrm>
            <a:off x="5577003" y="5067944"/>
            <a:ext cx="723963" cy="716342"/>
          </a:xfrm>
          <a:prstGeom prst="rect">
            <a:avLst/>
          </a:prstGeom>
        </p:spPr>
      </p:pic>
      <p:pic>
        <p:nvPicPr>
          <p:cNvPr id="14" name="图片 13"/>
          <p:cNvPicPr>
            <a:picLocks noChangeAspect="1"/>
          </p:cNvPicPr>
          <p:nvPr/>
        </p:nvPicPr>
        <p:blipFill>
          <a:blip r:embed="rId3"/>
          <a:stretch>
            <a:fillRect/>
          </a:stretch>
        </p:blipFill>
        <p:spPr>
          <a:xfrm>
            <a:off x="9876078" y="2593204"/>
            <a:ext cx="723963" cy="716342"/>
          </a:xfrm>
          <a:prstGeom prst="rect">
            <a:avLst/>
          </a:prstGeom>
        </p:spPr>
      </p:pic>
      <p:pic>
        <p:nvPicPr>
          <p:cNvPr id="15" name="图片 14"/>
          <p:cNvPicPr>
            <a:picLocks noChangeAspect="1"/>
          </p:cNvPicPr>
          <p:nvPr/>
        </p:nvPicPr>
        <p:blipFill>
          <a:blip r:embed="rId3"/>
          <a:stretch>
            <a:fillRect/>
          </a:stretch>
        </p:blipFill>
        <p:spPr>
          <a:xfrm>
            <a:off x="9832635" y="4351602"/>
            <a:ext cx="723963" cy="716342"/>
          </a:xfrm>
          <a:prstGeom prst="rect">
            <a:avLst/>
          </a:prstGeom>
        </p:spPr>
      </p:pic>
      <p:sp>
        <p:nvSpPr>
          <p:cNvPr id="16"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仿宋" panose="02010609060101010101" pitchFamily="49" charset="-122"/>
                <a:ea typeface="仿宋" panose="02010609060101010101" pitchFamily="49" charset="-122"/>
              </a:rPr>
              <a:t>标量</a:t>
            </a:r>
            <a:r>
              <a:rPr lang="zh-CN" altLang="en-US" sz="3600" dirty="0" smtClean="0">
                <a:latin typeface="仿宋" panose="02010609060101010101" pitchFamily="49" charset="-122"/>
                <a:ea typeface="仿宋" panose="02010609060101010101" pitchFamily="49" charset="-122"/>
              </a:rPr>
              <a:t>牛顿势的演化方程</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568002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935360"/>
            <a:ext cx="640135" cy="647756"/>
          </a:xfrm>
          <a:prstGeom prst="rect">
            <a:avLst/>
          </a:prstGeom>
        </p:spPr>
      </p:pic>
      <p:pic>
        <p:nvPicPr>
          <p:cNvPr id="9" name="图片 8"/>
          <p:cNvPicPr>
            <a:picLocks noChangeAspect="1"/>
          </p:cNvPicPr>
          <p:nvPr/>
        </p:nvPicPr>
        <p:blipFill>
          <a:blip r:embed="rId2"/>
          <a:stretch>
            <a:fillRect/>
          </a:stretch>
        </p:blipFill>
        <p:spPr>
          <a:xfrm>
            <a:off x="4206138" y="3358981"/>
            <a:ext cx="638423" cy="708170"/>
          </a:xfrm>
          <a:prstGeom prst="rect">
            <a:avLst/>
          </a:prstGeom>
        </p:spPr>
      </p:pic>
      <p:pic>
        <p:nvPicPr>
          <p:cNvPr id="10" name="图片 9"/>
          <p:cNvPicPr>
            <a:picLocks noChangeAspect="1"/>
          </p:cNvPicPr>
          <p:nvPr/>
        </p:nvPicPr>
        <p:blipFill>
          <a:blip r:embed="rId2"/>
          <a:stretch>
            <a:fillRect/>
          </a:stretch>
        </p:blipFill>
        <p:spPr>
          <a:xfrm>
            <a:off x="7041412" y="3442533"/>
            <a:ext cx="434980" cy="647756"/>
          </a:xfrm>
          <a:prstGeom prst="rect">
            <a:avLst/>
          </a:prstGeom>
        </p:spPr>
      </p:pic>
      <p:pic>
        <p:nvPicPr>
          <p:cNvPr id="11" name="图片 10"/>
          <p:cNvPicPr>
            <a:picLocks noChangeAspect="1"/>
          </p:cNvPicPr>
          <p:nvPr/>
        </p:nvPicPr>
        <p:blipFill>
          <a:blip r:embed="rId2"/>
          <a:stretch>
            <a:fillRect/>
          </a:stretch>
        </p:blipFill>
        <p:spPr>
          <a:xfrm>
            <a:off x="6758837" y="3343740"/>
            <a:ext cx="638423" cy="708170"/>
          </a:xfrm>
          <a:prstGeom prst="rect">
            <a:avLst/>
          </a:prstGeom>
        </p:spPr>
      </p:pic>
      <p:pic>
        <p:nvPicPr>
          <p:cNvPr id="2" name="图片 1"/>
          <p:cNvPicPr>
            <a:picLocks noChangeAspect="1"/>
          </p:cNvPicPr>
          <p:nvPr/>
        </p:nvPicPr>
        <p:blipFill>
          <a:blip r:embed="rId3"/>
          <a:stretch>
            <a:fillRect/>
          </a:stretch>
        </p:blipFill>
        <p:spPr>
          <a:xfrm>
            <a:off x="230033" y="6335090"/>
            <a:ext cx="723963" cy="716342"/>
          </a:xfrm>
          <a:prstGeom prst="rect">
            <a:avLst/>
          </a:prstGeom>
        </p:spPr>
      </p:pic>
      <p:pic>
        <p:nvPicPr>
          <p:cNvPr id="3" name="图片 2"/>
          <p:cNvPicPr>
            <a:picLocks noChangeAspect="1"/>
          </p:cNvPicPr>
          <p:nvPr/>
        </p:nvPicPr>
        <p:blipFill>
          <a:blip r:embed="rId4"/>
          <a:stretch>
            <a:fillRect/>
          </a:stretch>
        </p:blipFill>
        <p:spPr>
          <a:xfrm>
            <a:off x="1157408" y="866749"/>
            <a:ext cx="9838273" cy="5799323"/>
          </a:xfrm>
          <a:prstGeom prst="rect">
            <a:avLst/>
          </a:prstGeom>
        </p:spPr>
      </p:pic>
      <p:pic>
        <p:nvPicPr>
          <p:cNvPr id="8" name="图片 7"/>
          <p:cNvPicPr>
            <a:picLocks noChangeAspect="1"/>
          </p:cNvPicPr>
          <p:nvPr/>
        </p:nvPicPr>
        <p:blipFill>
          <a:blip r:embed="rId3"/>
          <a:stretch>
            <a:fillRect/>
          </a:stretch>
        </p:blipFill>
        <p:spPr>
          <a:xfrm>
            <a:off x="1899948" y="5864919"/>
            <a:ext cx="8819933" cy="716342"/>
          </a:xfrm>
          <a:prstGeom prst="rect">
            <a:avLst/>
          </a:prstGeom>
        </p:spPr>
      </p:pic>
      <p:pic>
        <p:nvPicPr>
          <p:cNvPr id="12" name="图片 11"/>
          <p:cNvPicPr>
            <a:picLocks noChangeAspect="1"/>
          </p:cNvPicPr>
          <p:nvPr/>
        </p:nvPicPr>
        <p:blipFill>
          <a:blip r:embed="rId3"/>
          <a:stretch>
            <a:fillRect/>
          </a:stretch>
        </p:blipFill>
        <p:spPr>
          <a:xfrm>
            <a:off x="1436261" y="6231533"/>
            <a:ext cx="723963" cy="716342"/>
          </a:xfrm>
          <a:prstGeom prst="rect">
            <a:avLst/>
          </a:prstGeom>
        </p:spPr>
      </p:pic>
      <p:pic>
        <p:nvPicPr>
          <p:cNvPr id="13" name="图片 12"/>
          <p:cNvPicPr>
            <a:picLocks noChangeAspect="1"/>
          </p:cNvPicPr>
          <p:nvPr/>
        </p:nvPicPr>
        <p:blipFill>
          <a:blip r:embed="rId3"/>
          <a:stretch>
            <a:fillRect/>
          </a:stretch>
        </p:blipFill>
        <p:spPr>
          <a:xfrm>
            <a:off x="1187" y="6350307"/>
            <a:ext cx="10718694" cy="716342"/>
          </a:xfrm>
          <a:prstGeom prst="rect">
            <a:avLst/>
          </a:prstGeom>
        </p:spPr>
      </p:pic>
      <p:sp>
        <p:nvSpPr>
          <p:cNvPr id="14"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插一句，规范不变量</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5050516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76960" y="169848"/>
            <a:ext cx="10718800" cy="6186309"/>
          </a:xfrm>
          <a:prstGeom prst="rect">
            <a:avLst/>
          </a:prstGeom>
        </p:spPr>
        <p:txBody>
          <a:bodyPr wrap="square">
            <a:spAutoFit/>
          </a:bodyPr>
          <a:lstStyle/>
          <a:p>
            <a:pPr>
              <a:lnSpc>
                <a:spcPct val="150000"/>
              </a:lnSpc>
            </a:pPr>
            <a:endParaRPr lang="en-US" altLang="zh-CN" sz="2400" b="1" dirty="0" smtClean="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最一般的，度规扰动中有</a:t>
            </a:r>
            <a:r>
              <a:rPr lang="zh-CN" altLang="en-US" sz="2400" b="1" dirty="0" smtClean="0">
                <a:latin typeface="黑体" panose="02010609060101010101" pitchFamily="49" charset="-122"/>
                <a:ea typeface="黑体" panose="02010609060101010101" pitchFamily="49" charset="-122"/>
              </a:rPr>
              <a:t>四个标量</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a:lnSpc>
                <a:spcPct val="150000"/>
              </a:lnSpc>
            </a:pPr>
            <a:endParaRPr lang="en-US" altLang="zh-CN" sz="2400" b="1" dirty="0" smtClean="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考虑</a:t>
            </a:r>
            <a:r>
              <a:rPr lang="zh-CN" altLang="en-US" sz="2400" b="1" dirty="0" smtClean="0">
                <a:latin typeface="黑体" panose="02010609060101010101" pitchFamily="49" charset="-122"/>
                <a:ea typeface="黑体" panose="02010609060101010101" pitchFamily="49" charset="-122"/>
              </a:rPr>
              <a:t>一般性的坐标变换</a:t>
            </a:r>
            <a:r>
              <a:rPr lang="zh-CN" altLang="en-US" sz="2400" b="1" dirty="0" smtClean="0">
                <a:latin typeface="宋体" panose="02010600030101010101" pitchFamily="2" charset="-122"/>
                <a:ea typeface="宋体" panose="02010600030101010101" pitchFamily="2" charset="-122"/>
              </a:rPr>
              <a:t>，我们要求</a:t>
            </a:r>
            <a:r>
              <a:rPr lang="zh-CN" altLang="en-US" sz="2400" b="1" dirty="0" smtClean="0">
                <a:latin typeface="黑体" panose="02010609060101010101" pitchFamily="49" charset="-122"/>
                <a:ea typeface="黑体" panose="02010609060101010101" pitchFamily="49" charset="-122"/>
              </a:rPr>
              <a:t>坐标变换下距离不变</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p>
          <a:p>
            <a:pPr>
              <a:lnSpc>
                <a:spcPct val="150000"/>
              </a:lnSpc>
            </a:pPr>
            <a:endParaRPr lang="en-US" altLang="zh-CN" sz="2400" b="1" dirty="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可以得到标量的变换结果（右下方）。</a:t>
            </a:r>
            <a:endParaRPr lang="en-US" altLang="zh-CN" sz="2400" b="1" dirty="0" smtClean="0">
              <a:latin typeface="宋体" panose="02010600030101010101" pitchFamily="2" charset="-122"/>
              <a:ea typeface="宋体" panose="02010600030101010101" pitchFamily="2" charset="-122"/>
            </a:endParaRPr>
          </a:p>
          <a:p>
            <a:pPr>
              <a:lnSpc>
                <a:spcPct val="150000"/>
              </a:lnSpc>
            </a:pPr>
            <a:r>
              <a:rPr lang="en-US" altLang="zh-CN" sz="2400" b="1" dirty="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可见</a:t>
            </a:r>
            <a:r>
              <a:rPr lang="zh-CN" altLang="en-US" sz="2400" b="1" dirty="0" smtClean="0">
                <a:latin typeface="黑体" panose="02010609060101010101" pitchFamily="49" charset="-122"/>
                <a:ea typeface="黑体" panose="02010609060101010101" pitchFamily="49" charset="-122"/>
              </a:rPr>
              <a:t>标量的值取决于坐标的选取</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a:lnSpc>
                <a:spcPct val="150000"/>
              </a:lnSpc>
            </a:pP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因此</a:t>
            </a:r>
            <a:r>
              <a:rPr lang="zh-CN" altLang="en-US" sz="2400" b="1" dirty="0" smtClean="0">
                <a:latin typeface="黑体" panose="02010609060101010101" pitchFamily="49" charset="-122"/>
                <a:ea typeface="黑体" panose="02010609060101010101" pitchFamily="49" charset="-122"/>
              </a:rPr>
              <a:t>不是好的物理量</a:t>
            </a:r>
            <a:r>
              <a:rPr lang="zh-CN" altLang="en-US" sz="2400" b="1" dirty="0" smtClean="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7144689" y="708196"/>
            <a:ext cx="3700566" cy="1672306"/>
          </a:xfrm>
          <a:prstGeom prst="rect">
            <a:avLst/>
          </a:prstGeom>
          <a:ln w="38100">
            <a:solidFill>
              <a:schemeClr val="accent1">
                <a:lumMod val="75000"/>
              </a:schemeClr>
            </a:solidFill>
          </a:ln>
        </p:spPr>
      </p:pic>
      <p:pic>
        <p:nvPicPr>
          <p:cNvPr id="2" name="图片 1"/>
          <p:cNvPicPr>
            <a:picLocks noChangeAspect="1"/>
          </p:cNvPicPr>
          <p:nvPr/>
        </p:nvPicPr>
        <p:blipFill>
          <a:blip r:embed="rId3"/>
          <a:stretch>
            <a:fillRect/>
          </a:stretch>
        </p:blipFill>
        <p:spPr>
          <a:xfrm>
            <a:off x="1827429" y="3190250"/>
            <a:ext cx="3261643" cy="1226926"/>
          </a:xfrm>
          <a:prstGeom prst="rect">
            <a:avLst/>
          </a:prstGeom>
        </p:spPr>
      </p:pic>
      <p:pic>
        <p:nvPicPr>
          <p:cNvPr id="3" name="图片 2"/>
          <p:cNvPicPr>
            <a:picLocks noChangeAspect="1"/>
          </p:cNvPicPr>
          <p:nvPr/>
        </p:nvPicPr>
        <p:blipFill>
          <a:blip r:embed="rId4"/>
          <a:stretch>
            <a:fillRect/>
          </a:stretch>
        </p:blipFill>
        <p:spPr>
          <a:xfrm>
            <a:off x="6154954" y="3066361"/>
            <a:ext cx="3779848" cy="594412"/>
          </a:xfrm>
          <a:prstGeom prst="rect">
            <a:avLst/>
          </a:prstGeom>
        </p:spPr>
      </p:pic>
      <p:pic>
        <p:nvPicPr>
          <p:cNvPr id="4" name="图片 3"/>
          <p:cNvPicPr>
            <a:picLocks noChangeAspect="1"/>
          </p:cNvPicPr>
          <p:nvPr/>
        </p:nvPicPr>
        <p:blipFill>
          <a:blip r:embed="rId5"/>
          <a:stretch>
            <a:fillRect/>
          </a:stretch>
        </p:blipFill>
        <p:spPr>
          <a:xfrm>
            <a:off x="7119324" y="3660773"/>
            <a:ext cx="3071126" cy="80779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6662823" y="3849224"/>
                <a:ext cx="40876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nvSpPr>
            <p:spPr>
              <a:xfrm>
                <a:off x="6662823" y="3849224"/>
                <a:ext cx="408766" cy="430887"/>
              </a:xfrm>
              <a:prstGeom prst="rect">
                <a:avLst/>
              </a:prstGeom>
              <a:blipFill>
                <a:blip r:embed="rId6"/>
                <a:stretch>
                  <a:fillRect/>
                </a:stretch>
              </a:blipFill>
            </p:spPr>
            <p:txBody>
              <a:bodyPr/>
              <a:lstStyle/>
              <a:p>
                <a:r>
                  <a:rPr lang="zh-CN" altLang="en-US">
                    <a:noFill/>
                  </a:rPr>
                  <a:t> </a:t>
                </a:r>
              </a:p>
            </p:txBody>
          </p:sp>
        </mc:Fallback>
      </mc:AlternateContent>
      <p:pic>
        <p:nvPicPr>
          <p:cNvPr id="11" name="图片 10"/>
          <p:cNvPicPr>
            <a:picLocks noChangeAspect="1"/>
          </p:cNvPicPr>
          <p:nvPr/>
        </p:nvPicPr>
        <p:blipFill>
          <a:blip r:embed="rId7"/>
          <a:stretch>
            <a:fillRect/>
          </a:stretch>
        </p:blipFill>
        <p:spPr>
          <a:xfrm>
            <a:off x="10234501" y="5359631"/>
            <a:ext cx="1722269" cy="556308"/>
          </a:xfrm>
          <a:prstGeom prst="rect">
            <a:avLst/>
          </a:prstGeom>
        </p:spPr>
      </p:pic>
      <p:pic>
        <p:nvPicPr>
          <p:cNvPr id="12" name="图片 11"/>
          <p:cNvPicPr>
            <a:picLocks noChangeAspect="1"/>
          </p:cNvPicPr>
          <p:nvPr/>
        </p:nvPicPr>
        <p:blipFill>
          <a:blip r:embed="rId8"/>
          <a:stretch>
            <a:fillRect/>
          </a:stretch>
        </p:blipFill>
        <p:spPr>
          <a:xfrm>
            <a:off x="7542927" y="5999187"/>
            <a:ext cx="2194750" cy="617273"/>
          </a:xfrm>
          <a:prstGeom prst="rect">
            <a:avLst/>
          </a:prstGeom>
        </p:spPr>
      </p:pic>
      <p:pic>
        <p:nvPicPr>
          <p:cNvPr id="13" name="图片 12"/>
          <p:cNvPicPr>
            <a:picLocks noChangeAspect="1"/>
          </p:cNvPicPr>
          <p:nvPr/>
        </p:nvPicPr>
        <p:blipFill>
          <a:blip r:embed="rId9"/>
          <a:stretch>
            <a:fillRect/>
          </a:stretch>
        </p:blipFill>
        <p:spPr>
          <a:xfrm>
            <a:off x="10337379" y="5919750"/>
            <a:ext cx="1516511" cy="624894"/>
          </a:xfrm>
          <a:prstGeom prst="rect">
            <a:avLst/>
          </a:prstGeom>
        </p:spPr>
      </p:pic>
      <p:pic>
        <p:nvPicPr>
          <p:cNvPr id="14" name="图片 13"/>
          <p:cNvPicPr>
            <a:picLocks noChangeAspect="1"/>
          </p:cNvPicPr>
          <p:nvPr/>
        </p:nvPicPr>
        <p:blipFill>
          <a:blip r:embed="rId10"/>
          <a:stretch>
            <a:fillRect/>
          </a:stretch>
        </p:blipFill>
        <p:spPr>
          <a:xfrm>
            <a:off x="7878236" y="5313328"/>
            <a:ext cx="1524132" cy="685859"/>
          </a:xfrm>
          <a:prstGeom prst="rect">
            <a:avLst/>
          </a:prstGeom>
        </p:spPr>
      </p:pic>
      <p:sp>
        <p:nvSpPr>
          <p:cNvPr id="15" name="矩形 14"/>
          <p:cNvSpPr/>
          <p:nvPr/>
        </p:nvSpPr>
        <p:spPr>
          <a:xfrm>
            <a:off x="7331414" y="5231824"/>
            <a:ext cx="4878462" cy="152889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13424" y="3097014"/>
            <a:ext cx="3489655" cy="140489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119324" y="3642174"/>
            <a:ext cx="3246714" cy="80397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插一句，规范不变量</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6636133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76960" y="169848"/>
            <a:ext cx="10718800" cy="6297108"/>
          </a:xfrm>
          <a:prstGeom prst="rect">
            <a:avLst/>
          </a:prstGeom>
        </p:spPr>
        <p:txBody>
          <a:bodyPr wrap="square">
            <a:spAutoFit/>
          </a:bodyPr>
          <a:lstStyle/>
          <a:p>
            <a:pPr>
              <a:lnSpc>
                <a:spcPct val="120000"/>
              </a:lnSpc>
            </a:pPr>
            <a:endParaRPr lang="en-US" altLang="zh-CN" sz="2400" b="1" dirty="0" smtClean="0">
              <a:latin typeface="华文宋体" panose="02010600040101010101" pitchFamily="2" charset="-122"/>
              <a:ea typeface="华文宋体" panose="02010600040101010101" pitchFamily="2" charset="-122"/>
            </a:endParaRPr>
          </a:p>
          <a:p>
            <a:pPr>
              <a:lnSpc>
                <a:spcPct val="120000"/>
              </a:lnSpc>
            </a:pPr>
            <a:endParaRPr lang="en-US" altLang="zh-CN" sz="2400" b="1" dirty="0">
              <a:latin typeface="华文宋体" panose="02010600040101010101" pitchFamily="2" charset="-122"/>
              <a:ea typeface="华文宋体" panose="02010600040101010101" pitchFamily="2" charset="-122"/>
            </a:endParaRPr>
          </a:p>
          <a:p>
            <a:pPr>
              <a:lnSpc>
                <a:spcPct val="120000"/>
              </a:lnSpc>
            </a:pPr>
            <a:r>
              <a:rPr lang="zh-CN" altLang="en-US" sz="2400" b="1" dirty="0" smtClean="0">
                <a:latin typeface="华文宋体" panose="02010600040101010101" pitchFamily="2" charset="-122"/>
                <a:ea typeface="华文宋体" panose="02010600040101010101" pitchFamily="2" charset="-122"/>
              </a:rPr>
              <a:t>物理上需要我们研究</a:t>
            </a:r>
            <a:r>
              <a:rPr lang="zh-CN" altLang="en-US" sz="2400" b="1" dirty="0" smtClean="0">
                <a:latin typeface="黑体" panose="02010609060101010101" pitchFamily="49" charset="-122"/>
                <a:ea typeface="黑体" panose="02010609060101010101" pitchFamily="49" charset="-122"/>
              </a:rPr>
              <a:t>坐标变换不变的物理量，</a:t>
            </a:r>
            <a:r>
              <a:rPr lang="zh-CN" altLang="en-US" sz="2400" b="1" dirty="0" smtClean="0">
                <a:latin typeface="宋体" panose="02010600030101010101" pitchFamily="2" charset="-122"/>
                <a:ea typeface="宋体" panose="02010600030101010101" pitchFamily="2" charset="-122"/>
              </a:rPr>
              <a:t>称为</a:t>
            </a:r>
            <a:r>
              <a:rPr lang="zh-CN" altLang="en-US" sz="2400" b="1" dirty="0">
                <a:latin typeface="黑体" panose="02010609060101010101" pitchFamily="49" charset="-122"/>
                <a:ea typeface="黑体" panose="02010609060101010101" pitchFamily="49" charset="-122"/>
              </a:rPr>
              <a:t>规范</a:t>
            </a:r>
            <a:r>
              <a:rPr lang="zh-CN" altLang="en-US" sz="2400" b="1" dirty="0" smtClean="0">
                <a:latin typeface="黑体" panose="02010609060101010101" pitchFamily="49" charset="-122"/>
                <a:ea typeface="黑体" panose="02010609060101010101" pitchFamily="49" charset="-122"/>
              </a:rPr>
              <a:t>不变量。</a:t>
            </a:r>
            <a:r>
              <a:rPr lang="zh-CN" altLang="en-US" sz="2400" b="1" dirty="0" smtClean="0">
                <a:latin typeface="宋体" panose="02010600030101010101" pitchFamily="2" charset="-122"/>
                <a:ea typeface="宋体" panose="02010600030101010101" pitchFamily="2" charset="-122"/>
              </a:rPr>
              <a:t>从四个标量可以构造出两个</a:t>
            </a:r>
            <a:r>
              <a:rPr lang="zh-CN" altLang="en-US" sz="2400" b="1" dirty="0" smtClean="0">
                <a:latin typeface="黑体" panose="02010609060101010101" pitchFamily="49" charset="-122"/>
                <a:ea typeface="黑体" panose="02010609060101010101" pitchFamily="49" charset="-122"/>
              </a:rPr>
              <a:t>规范不变的标量</a:t>
            </a:r>
            <a:r>
              <a:rPr lang="zh-CN" altLang="en-US" sz="2400" b="1" dirty="0" smtClean="0">
                <a:latin typeface="宋体" panose="02010600030101010101" pitchFamily="2" charset="-122"/>
                <a:ea typeface="宋体" panose="02010600030101010101" pitchFamily="2" charset="-122"/>
              </a:rPr>
              <a:t>，称为</a:t>
            </a:r>
            <a:r>
              <a:rPr lang="zh-CN" altLang="en-US" sz="2400" b="1" dirty="0" smtClean="0">
                <a:latin typeface="黑体" panose="02010609060101010101" pitchFamily="49" charset="-122"/>
                <a:ea typeface="黑体" panose="02010609060101010101" pitchFamily="49" charset="-122"/>
              </a:rPr>
              <a:t>巴丁势</a:t>
            </a:r>
            <a:r>
              <a:rPr lang="en-US" altLang="zh-CN" sz="2400" b="1" dirty="0" smtClean="0">
                <a:latin typeface="宋体" panose="02010600030101010101" pitchFamily="2" charset="-122"/>
                <a:ea typeface="宋体" panose="02010600030101010101" pitchFamily="2" charset="-122"/>
              </a:rPr>
              <a:t>(Bardeen 1990)</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a:lnSpc>
                <a:spcPct val="120000"/>
              </a:lnSpc>
            </a:pPr>
            <a:endParaRPr lang="en-US" altLang="zh-CN" sz="2400" b="1" dirty="0">
              <a:latin typeface="黑体" panose="02010609060101010101" pitchFamily="49" charset="-122"/>
              <a:ea typeface="黑体" panose="02010609060101010101" pitchFamily="49" charset="-122"/>
            </a:endParaRPr>
          </a:p>
          <a:p>
            <a:pPr>
              <a:lnSpc>
                <a:spcPct val="120000"/>
              </a:lnSpc>
            </a:pPr>
            <a:endParaRPr lang="en-US" altLang="zh-CN" sz="2400" b="1" dirty="0" smtClean="0">
              <a:latin typeface="黑体" panose="02010609060101010101" pitchFamily="49" charset="-122"/>
              <a:ea typeface="黑体" panose="02010609060101010101" pitchFamily="49" charset="-122"/>
            </a:endParaRPr>
          </a:p>
          <a:p>
            <a:pPr>
              <a:lnSpc>
                <a:spcPct val="120000"/>
              </a:lnSpc>
            </a:pPr>
            <a:endParaRPr lang="en-US" altLang="zh-CN" sz="2400" b="1" dirty="0">
              <a:latin typeface="黑体" panose="02010609060101010101" pitchFamily="49" charset="-122"/>
              <a:ea typeface="黑体" panose="02010609060101010101" pitchFamily="49" charset="-122"/>
            </a:endParaRPr>
          </a:p>
          <a:p>
            <a:pPr>
              <a:lnSpc>
                <a:spcPct val="120000"/>
              </a:lnSpc>
            </a:pPr>
            <a:r>
              <a:rPr lang="zh-CN" altLang="en-US" sz="2400" b="1" dirty="0" smtClean="0">
                <a:latin typeface="宋体" panose="02010600030101010101" pitchFamily="2" charset="-122"/>
                <a:ea typeface="宋体" panose="02010600030101010101" pitchFamily="2" charset="-122"/>
              </a:rPr>
              <a:t>方便地，我们可以人为在</a:t>
            </a:r>
            <a:r>
              <a:rPr lang="zh-CN" altLang="en-US" sz="2400" b="1" dirty="0" smtClean="0">
                <a:latin typeface="黑体" panose="02010609060101010101" pitchFamily="49" charset="-122"/>
                <a:ea typeface="黑体" panose="02010609060101010101" pitchFamily="49" charset="-122"/>
              </a:rPr>
              <a:t>四个标量中加入两个约束条件</a:t>
            </a:r>
            <a:r>
              <a:rPr lang="zh-CN" altLang="en-US" sz="2400" b="1" dirty="0" smtClean="0">
                <a:latin typeface="宋体" panose="02010600030101010101" pitchFamily="2" charset="-122"/>
                <a:ea typeface="宋体" panose="02010600030101010101" pitchFamily="2" charset="-122"/>
              </a:rPr>
              <a:t>。这样的做法称为</a:t>
            </a:r>
            <a:r>
              <a:rPr lang="zh-CN" altLang="en-US" sz="2400" b="1" dirty="0" smtClean="0">
                <a:latin typeface="黑体" panose="02010609060101010101" pitchFamily="49" charset="-122"/>
                <a:ea typeface="黑体" panose="02010609060101010101" pitchFamily="49" charset="-122"/>
              </a:rPr>
              <a:t>选取取坐标规范</a:t>
            </a:r>
            <a:r>
              <a:rPr lang="zh-CN" altLang="en-US" sz="2400" b="1" dirty="0" smtClean="0">
                <a:latin typeface="宋体" panose="02010600030101010101" pitchFamily="2" charset="-122"/>
                <a:ea typeface="宋体" panose="02010600030101010101" pitchFamily="2" charset="-122"/>
              </a:rPr>
              <a:t>。这等价于选取确定的坐标系。例如，共形牛顿规范的规范选取为</a:t>
            </a:r>
            <a:endParaRPr lang="en-US" altLang="zh-CN" sz="2400" b="1" dirty="0" smtClean="0">
              <a:latin typeface="宋体" panose="02010600030101010101" pitchFamily="2" charset="-122"/>
              <a:ea typeface="宋体" panose="02010600030101010101" pitchFamily="2" charset="-122"/>
            </a:endParaRPr>
          </a:p>
          <a:p>
            <a:pPr>
              <a:lnSpc>
                <a:spcPct val="120000"/>
              </a:lnSpc>
            </a:pPr>
            <a:endParaRPr lang="en-US" altLang="zh-CN" sz="2400" b="1" dirty="0" smtClean="0">
              <a:latin typeface="华文宋体" panose="02010600040101010101" pitchFamily="2" charset="-122"/>
              <a:ea typeface="华文宋体" panose="02010600040101010101" pitchFamily="2" charset="-122"/>
            </a:endParaRPr>
          </a:p>
          <a:p>
            <a:pPr>
              <a:lnSpc>
                <a:spcPct val="120000"/>
              </a:lnSpc>
            </a:pPr>
            <a:endParaRPr lang="en-US" altLang="zh-CN" sz="2400" b="1" dirty="0" smtClean="0">
              <a:latin typeface="华文宋体" panose="02010600040101010101" pitchFamily="2" charset="-122"/>
              <a:ea typeface="华文宋体" panose="02010600040101010101" pitchFamily="2" charset="-122"/>
            </a:endParaRPr>
          </a:p>
          <a:p>
            <a:pPr>
              <a:lnSpc>
                <a:spcPct val="120000"/>
              </a:lnSpc>
            </a:pPr>
            <a:r>
              <a:rPr lang="zh-CN" altLang="en-US" sz="2400" b="1" dirty="0" smtClean="0">
                <a:latin typeface="华文宋体" panose="02010600040101010101" pitchFamily="2" charset="-122"/>
                <a:ea typeface="华文宋体" panose="02010600040101010101" pitchFamily="2" charset="-122"/>
              </a:rPr>
              <a:t>本课程中我们不再详细讨论</a:t>
            </a:r>
            <a:r>
              <a:rPr lang="zh-CN" altLang="en-US" sz="2400" b="1" dirty="0">
                <a:latin typeface="华文宋体" panose="02010600040101010101" pitchFamily="2" charset="-122"/>
                <a:ea typeface="华文宋体" panose="02010600040101010101" pitchFamily="2" charset="-122"/>
              </a:rPr>
              <a:t>各种</a:t>
            </a:r>
            <a:r>
              <a:rPr lang="zh-CN" altLang="en-US" sz="2400" b="1" dirty="0" smtClean="0">
                <a:latin typeface="华文宋体" panose="02010600040101010101" pitchFamily="2" charset="-122"/>
                <a:ea typeface="华文宋体" panose="02010600040101010101" pitchFamily="2" charset="-122"/>
              </a:rPr>
              <a:t>规范。只是指出，可以通过规范不变量把不同规范下的计算结果方便地互相转换。因此可以按照自己的方便来选取不同的规范。</a:t>
            </a:r>
            <a:endParaRPr lang="zh-CN" altLang="en-US" sz="2400" b="1" dirty="0">
              <a:latin typeface="华文宋体" panose="02010600040101010101" pitchFamily="2" charset="-122"/>
              <a:ea typeface="华文宋体" panose="02010600040101010101" pitchFamily="2" charset="-122"/>
            </a:endParaRPr>
          </a:p>
        </p:txBody>
      </p:sp>
      <p:pic>
        <p:nvPicPr>
          <p:cNvPr id="9" name="图片 8"/>
          <p:cNvPicPr>
            <a:picLocks noChangeAspect="1"/>
          </p:cNvPicPr>
          <p:nvPr/>
        </p:nvPicPr>
        <p:blipFill>
          <a:blip r:embed="rId2"/>
          <a:stretch>
            <a:fillRect/>
          </a:stretch>
        </p:blipFill>
        <p:spPr>
          <a:xfrm>
            <a:off x="4621149" y="2122925"/>
            <a:ext cx="3358045" cy="1121587"/>
          </a:xfrm>
          <a:prstGeom prst="rect">
            <a:avLst/>
          </a:prstGeom>
          <a:ln w="25400">
            <a:solidFill>
              <a:schemeClr val="accent1">
                <a:lumMod val="75000"/>
              </a:schemeClr>
            </a:solidFill>
          </a:ln>
        </p:spPr>
      </p:pic>
      <p:pic>
        <p:nvPicPr>
          <p:cNvPr id="10" name="图片 9"/>
          <p:cNvPicPr>
            <a:picLocks noChangeAspect="1"/>
          </p:cNvPicPr>
          <p:nvPr/>
        </p:nvPicPr>
        <p:blipFill>
          <a:blip r:embed="rId3"/>
          <a:stretch>
            <a:fillRect/>
          </a:stretch>
        </p:blipFill>
        <p:spPr>
          <a:xfrm>
            <a:off x="3937766" y="4406114"/>
            <a:ext cx="4724809" cy="449619"/>
          </a:xfrm>
          <a:prstGeom prst="rect">
            <a:avLst/>
          </a:prstGeom>
          <a:ln w="31750">
            <a:solidFill>
              <a:schemeClr val="accent1">
                <a:lumMod val="75000"/>
              </a:schemeClr>
            </a:solidFill>
          </a:ln>
        </p:spPr>
      </p:pic>
      <p:sp>
        <p:nvSpPr>
          <p:cNvPr id="7"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插一句，规范不变量</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866761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pic>
        <p:nvPicPr>
          <p:cNvPr id="4" name="图片 3"/>
          <p:cNvPicPr>
            <a:picLocks noChangeAspect="1"/>
          </p:cNvPicPr>
          <p:nvPr/>
        </p:nvPicPr>
        <p:blipFill>
          <a:blip r:embed="rId4"/>
          <a:stretch>
            <a:fillRect/>
          </a:stretch>
        </p:blipFill>
        <p:spPr>
          <a:xfrm>
            <a:off x="1307788" y="1000303"/>
            <a:ext cx="8717643" cy="5179750"/>
          </a:xfrm>
          <a:prstGeom prst="rect">
            <a:avLst/>
          </a:prstGeom>
        </p:spPr>
      </p:pic>
      <p:pic>
        <p:nvPicPr>
          <p:cNvPr id="14" name="图片 13"/>
          <p:cNvPicPr>
            <a:picLocks noChangeAspect="1"/>
          </p:cNvPicPr>
          <p:nvPr/>
        </p:nvPicPr>
        <p:blipFill>
          <a:blip r:embed="rId3"/>
          <a:stretch>
            <a:fillRect/>
          </a:stretch>
        </p:blipFill>
        <p:spPr>
          <a:xfrm>
            <a:off x="1270419" y="0"/>
            <a:ext cx="723963" cy="716342"/>
          </a:xfrm>
          <a:prstGeom prst="rect">
            <a:avLst/>
          </a:prstGeom>
        </p:spPr>
      </p:pic>
      <p:pic>
        <p:nvPicPr>
          <p:cNvPr id="15" name="图片 14"/>
          <p:cNvPicPr>
            <a:picLocks noChangeAspect="1"/>
          </p:cNvPicPr>
          <p:nvPr/>
        </p:nvPicPr>
        <p:blipFill>
          <a:blip r:embed="rId3"/>
          <a:stretch>
            <a:fillRect/>
          </a:stretch>
        </p:blipFill>
        <p:spPr>
          <a:xfrm>
            <a:off x="9834164" y="1383705"/>
            <a:ext cx="723963" cy="4579341"/>
          </a:xfrm>
          <a:prstGeom prst="rect">
            <a:avLst/>
          </a:prstGeom>
        </p:spPr>
      </p:pic>
      <p:pic>
        <p:nvPicPr>
          <p:cNvPr id="16" name="图片 15"/>
          <p:cNvPicPr>
            <a:picLocks noChangeAspect="1"/>
          </p:cNvPicPr>
          <p:nvPr/>
        </p:nvPicPr>
        <p:blipFill>
          <a:blip r:embed="rId3"/>
          <a:stretch>
            <a:fillRect/>
          </a:stretch>
        </p:blipFill>
        <p:spPr>
          <a:xfrm>
            <a:off x="7114410" y="5246704"/>
            <a:ext cx="723963" cy="716342"/>
          </a:xfrm>
          <a:prstGeom prst="rect">
            <a:avLst/>
          </a:prstGeom>
        </p:spPr>
      </p:pic>
      <p:pic>
        <p:nvPicPr>
          <p:cNvPr id="5" name="图片 4"/>
          <p:cNvPicPr>
            <a:picLocks noChangeAspect="1"/>
          </p:cNvPicPr>
          <p:nvPr/>
        </p:nvPicPr>
        <p:blipFill>
          <a:blip r:embed="rId5"/>
          <a:stretch>
            <a:fillRect/>
          </a:stretch>
        </p:blipFill>
        <p:spPr>
          <a:xfrm>
            <a:off x="1483905" y="6185542"/>
            <a:ext cx="6354468" cy="412182"/>
          </a:xfrm>
          <a:prstGeom prst="rect">
            <a:avLst/>
          </a:prstGeom>
        </p:spPr>
      </p:pic>
      <p:sp>
        <p:nvSpPr>
          <p:cNvPr id="17"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插一句，规范不变量</a:t>
            </a:r>
            <a:endParaRPr lang="zh-CN" altLang="en-US" sz="3600" dirty="0">
              <a:latin typeface="仿宋" panose="02010609060101010101" pitchFamily="49" charset="-122"/>
              <a:ea typeface="仿宋" panose="02010609060101010101" pitchFamily="49" charset="-122"/>
            </a:endParaRPr>
          </a:p>
        </p:txBody>
      </p:sp>
      <p:pic>
        <p:nvPicPr>
          <p:cNvPr id="18" name="图片 17"/>
          <p:cNvPicPr>
            <a:picLocks noChangeAspect="1"/>
          </p:cNvPicPr>
          <p:nvPr/>
        </p:nvPicPr>
        <p:blipFill>
          <a:blip r:embed="rId3"/>
          <a:stretch>
            <a:fillRect/>
          </a:stretch>
        </p:blipFill>
        <p:spPr>
          <a:xfrm>
            <a:off x="1483905" y="994814"/>
            <a:ext cx="317617" cy="314273"/>
          </a:xfrm>
          <a:prstGeom prst="rect">
            <a:avLst/>
          </a:prstGeom>
        </p:spPr>
      </p:pic>
    </p:spTree>
    <p:extLst>
      <p:ext uri="{BB962C8B-B14F-4D97-AF65-F5344CB8AC3E}">
        <p14:creationId xmlns:p14="http://schemas.microsoft.com/office/powerpoint/2010/main" val="722258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pic>
        <p:nvPicPr>
          <p:cNvPr id="3" name="图片 2"/>
          <p:cNvPicPr>
            <a:picLocks noChangeAspect="1"/>
          </p:cNvPicPr>
          <p:nvPr/>
        </p:nvPicPr>
        <p:blipFill>
          <a:blip r:embed="rId4"/>
          <a:stretch>
            <a:fillRect/>
          </a:stretch>
        </p:blipFill>
        <p:spPr>
          <a:xfrm>
            <a:off x="1740647" y="1124680"/>
            <a:ext cx="7314204" cy="1469868"/>
          </a:xfrm>
          <a:prstGeom prst="rect">
            <a:avLst/>
          </a:prstGeom>
        </p:spPr>
      </p:pic>
      <p:pic>
        <p:nvPicPr>
          <p:cNvPr id="4" name="图片 3"/>
          <p:cNvPicPr>
            <a:picLocks noChangeAspect="1"/>
          </p:cNvPicPr>
          <p:nvPr/>
        </p:nvPicPr>
        <p:blipFill>
          <a:blip r:embed="rId5"/>
          <a:stretch>
            <a:fillRect/>
          </a:stretch>
        </p:blipFill>
        <p:spPr>
          <a:xfrm>
            <a:off x="1859043" y="2757048"/>
            <a:ext cx="7249788" cy="3999681"/>
          </a:xfrm>
          <a:prstGeom prst="rect">
            <a:avLst/>
          </a:prstGeom>
        </p:spPr>
      </p:pic>
      <p:sp>
        <p:nvSpPr>
          <p:cNvPr id="14"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标量扰动的量子化：广义坐标与广义动量</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4490904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pic>
        <p:nvPicPr>
          <p:cNvPr id="3" name="图片 2"/>
          <p:cNvPicPr>
            <a:picLocks noChangeAspect="1"/>
          </p:cNvPicPr>
          <p:nvPr/>
        </p:nvPicPr>
        <p:blipFill>
          <a:blip r:embed="rId4"/>
          <a:stretch>
            <a:fillRect/>
          </a:stretch>
        </p:blipFill>
        <p:spPr>
          <a:xfrm>
            <a:off x="953996" y="1139839"/>
            <a:ext cx="9899238" cy="5334462"/>
          </a:xfrm>
          <a:prstGeom prst="rect">
            <a:avLst/>
          </a:prstGeom>
        </p:spPr>
      </p:pic>
      <p:sp>
        <p:nvSpPr>
          <p:cNvPr id="14"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标量扰动的量子化：对易关系</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26956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pic>
        <p:nvPicPr>
          <p:cNvPr id="4" name="图片 3"/>
          <p:cNvPicPr>
            <a:picLocks noChangeAspect="1"/>
          </p:cNvPicPr>
          <p:nvPr/>
        </p:nvPicPr>
        <p:blipFill>
          <a:blip r:embed="rId4"/>
          <a:stretch>
            <a:fillRect/>
          </a:stretch>
        </p:blipFill>
        <p:spPr>
          <a:xfrm>
            <a:off x="1150191" y="1569559"/>
            <a:ext cx="9891617" cy="3718882"/>
          </a:xfrm>
          <a:prstGeom prst="rect">
            <a:avLst/>
          </a:prstGeom>
        </p:spPr>
      </p:pic>
      <p:sp>
        <p:nvSpPr>
          <p:cNvPr id="14"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标量扰动的量子化：</a:t>
            </a:r>
            <a:r>
              <a:rPr lang="en-US" altLang="zh-CN" sz="3600" dirty="0" err="1" smtClean="0">
                <a:latin typeface="仿宋" panose="02010609060101010101" pitchFamily="49" charset="-122"/>
                <a:ea typeface="仿宋" panose="02010609060101010101" pitchFamily="49" charset="-122"/>
              </a:rPr>
              <a:t>Wronskian</a:t>
            </a:r>
            <a:r>
              <a:rPr lang="zh-CN" altLang="en-US" sz="3600" dirty="0" smtClean="0">
                <a:latin typeface="仿宋" panose="02010609060101010101" pitchFamily="49" charset="-122"/>
                <a:ea typeface="仿宋" panose="02010609060101010101" pitchFamily="49" charset="-122"/>
              </a:rPr>
              <a:t>条件</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0232637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10325" y="1201374"/>
            <a:ext cx="9503052" cy="5428026"/>
            <a:chOff x="230033" y="647459"/>
            <a:chExt cx="10750810" cy="6043488"/>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pic>
          <p:nvPicPr>
            <p:cNvPr id="3" name="图片 2"/>
            <p:cNvPicPr>
              <a:picLocks noChangeAspect="1"/>
            </p:cNvPicPr>
            <p:nvPr/>
          </p:nvPicPr>
          <p:blipFill>
            <a:blip r:embed="rId4"/>
            <a:stretch>
              <a:fillRect/>
            </a:stretch>
          </p:blipFill>
          <p:spPr>
            <a:xfrm>
              <a:off x="1211156" y="647459"/>
              <a:ext cx="9769687" cy="5563082"/>
            </a:xfrm>
            <a:prstGeom prst="rect">
              <a:avLst/>
            </a:prstGeom>
          </p:spPr>
        </p:pic>
        <p:pic>
          <p:nvPicPr>
            <p:cNvPr id="14" name="图片 13"/>
            <p:cNvPicPr>
              <a:picLocks noChangeAspect="1"/>
            </p:cNvPicPr>
            <p:nvPr/>
          </p:nvPicPr>
          <p:blipFill>
            <a:blip r:embed="rId3"/>
            <a:stretch>
              <a:fillRect/>
            </a:stretch>
          </p:blipFill>
          <p:spPr>
            <a:xfrm>
              <a:off x="2707344" y="5616434"/>
              <a:ext cx="7983354" cy="716342"/>
            </a:xfrm>
            <a:prstGeom prst="rect">
              <a:avLst/>
            </a:prstGeom>
          </p:spPr>
        </p:pic>
      </p:grpSp>
      <p:sp>
        <p:nvSpPr>
          <p:cNvPr id="15"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标量扰动的量子化：小于视界，大于视界的近似分析</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50020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热大爆炸宇宙学回顾</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8" name="图片 7"/>
          <p:cNvPicPr>
            <a:picLocks noChangeAspect="1"/>
          </p:cNvPicPr>
          <p:nvPr/>
        </p:nvPicPr>
        <p:blipFill>
          <a:blip r:embed="rId3"/>
          <a:stretch>
            <a:fillRect/>
          </a:stretch>
        </p:blipFill>
        <p:spPr>
          <a:xfrm>
            <a:off x="2109686" y="1690688"/>
            <a:ext cx="6424217" cy="4092295"/>
          </a:xfrm>
          <a:prstGeom prst="rect">
            <a:avLst/>
          </a:prstGeom>
        </p:spPr>
      </p:pic>
    </p:spTree>
    <p:extLst>
      <p:ext uri="{BB962C8B-B14F-4D97-AF65-F5344CB8AC3E}">
        <p14:creationId xmlns:p14="http://schemas.microsoft.com/office/powerpoint/2010/main" val="7226144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pic>
        <p:nvPicPr>
          <p:cNvPr id="3" name="图片 2"/>
          <p:cNvPicPr>
            <a:picLocks noChangeAspect="1"/>
          </p:cNvPicPr>
          <p:nvPr/>
        </p:nvPicPr>
        <p:blipFill>
          <a:blip r:embed="rId4"/>
          <a:stretch>
            <a:fillRect/>
          </a:stretch>
        </p:blipFill>
        <p:spPr>
          <a:xfrm>
            <a:off x="1363570" y="635713"/>
            <a:ext cx="9464860" cy="6096528"/>
          </a:xfrm>
          <a:prstGeom prst="rect">
            <a:avLst/>
          </a:prstGeom>
        </p:spPr>
      </p:pic>
      <p:pic>
        <p:nvPicPr>
          <p:cNvPr id="5" name="图片 4"/>
          <p:cNvPicPr>
            <a:picLocks noChangeAspect="1"/>
          </p:cNvPicPr>
          <p:nvPr/>
        </p:nvPicPr>
        <p:blipFill>
          <a:blip r:embed="rId5"/>
          <a:stretch>
            <a:fillRect/>
          </a:stretch>
        </p:blipFill>
        <p:spPr>
          <a:xfrm>
            <a:off x="8659434" y="34902"/>
            <a:ext cx="1820997" cy="605165"/>
          </a:xfrm>
          <a:prstGeom prst="rect">
            <a:avLst/>
          </a:prstGeom>
        </p:spPr>
      </p:pic>
      <p:pic>
        <p:nvPicPr>
          <p:cNvPr id="6" name="图片 5"/>
          <p:cNvPicPr>
            <a:picLocks noChangeAspect="1"/>
          </p:cNvPicPr>
          <p:nvPr/>
        </p:nvPicPr>
        <p:blipFill>
          <a:blip r:embed="rId6"/>
          <a:stretch>
            <a:fillRect/>
          </a:stretch>
        </p:blipFill>
        <p:spPr>
          <a:xfrm>
            <a:off x="10480431" y="220109"/>
            <a:ext cx="618126" cy="340253"/>
          </a:xfrm>
          <a:prstGeom prst="rect">
            <a:avLst/>
          </a:prstGeom>
        </p:spPr>
      </p:pic>
      <p:sp>
        <p:nvSpPr>
          <p:cNvPr id="14"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标量扰动的量子化：一般形式解</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039547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pic>
        <p:nvPicPr>
          <p:cNvPr id="3" name="图片 2"/>
          <p:cNvPicPr>
            <a:picLocks noChangeAspect="1"/>
          </p:cNvPicPr>
          <p:nvPr/>
        </p:nvPicPr>
        <p:blipFill>
          <a:blip r:embed="rId4"/>
          <a:stretch>
            <a:fillRect/>
          </a:stretch>
        </p:blipFill>
        <p:spPr>
          <a:xfrm>
            <a:off x="953996" y="1085710"/>
            <a:ext cx="9441998" cy="1912786"/>
          </a:xfrm>
          <a:prstGeom prst="rect">
            <a:avLst/>
          </a:prstGeom>
        </p:spPr>
      </p:pic>
      <p:pic>
        <p:nvPicPr>
          <p:cNvPr id="5" name="图片 4"/>
          <p:cNvPicPr>
            <a:picLocks noChangeAspect="1"/>
          </p:cNvPicPr>
          <p:nvPr/>
        </p:nvPicPr>
        <p:blipFill>
          <a:blip r:embed="rId5"/>
          <a:stretch>
            <a:fillRect/>
          </a:stretch>
        </p:blipFill>
        <p:spPr>
          <a:xfrm>
            <a:off x="1000672" y="2983255"/>
            <a:ext cx="7392041" cy="3696020"/>
          </a:xfrm>
          <a:prstGeom prst="rect">
            <a:avLst/>
          </a:prstGeom>
        </p:spPr>
      </p:pic>
      <p:sp>
        <p:nvSpPr>
          <p:cNvPr id="14"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标量扰动的功率谱</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785718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grpSp>
        <p:nvGrpSpPr>
          <p:cNvPr id="4" name="组合 3"/>
          <p:cNvGrpSpPr/>
          <p:nvPr/>
        </p:nvGrpSpPr>
        <p:grpSpPr>
          <a:xfrm>
            <a:off x="1161130" y="1534231"/>
            <a:ext cx="10005927" cy="3688400"/>
            <a:chOff x="1093036" y="1584800"/>
            <a:chExt cx="10005927" cy="3688400"/>
          </a:xfrm>
        </p:grpSpPr>
        <p:pic>
          <p:nvPicPr>
            <p:cNvPr id="3" name="图片 2"/>
            <p:cNvPicPr>
              <a:picLocks noChangeAspect="1"/>
            </p:cNvPicPr>
            <p:nvPr/>
          </p:nvPicPr>
          <p:blipFill>
            <a:blip r:embed="rId4"/>
            <a:stretch>
              <a:fillRect/>
            </a:stretch>
          </p:blipFill>
          <p:spPr>
            <a:xfrm>
              <a:off x="1093036" y="1584800"/>
              <a:ext cx="10005927" cy="3688400"/>
            </a:xfrm>
            <a:prstGeom prst="rect">
              <a:avLst/>
            </a:prstGeom>
          </p:spPr>
        </p:pic>
        <p:pic>
          <p:nvPicPr>
            <p:cNvPr id="14" name="图片 13"/>
            <p:cNvPicPr>
              <a:picLocks noChangeAspect="1"/>
            </p:cNvPicPr>
            <p:nvPr/>
          </p:nvPicPr>
          <p:blipFill>
            <a:blip r:embed="rId3"/>
            <a:stretch>
              <a:fillRect/>
            </a:stretch>
          </p:blipFill>
          <p:spPr>
            <a:xfrm>
              <a:off x="9556011" y="2210000"/>
              <a:ext cx="924420" cy="716342"/>
            </a:xfrm>
            <a:prstGeom prst="rect">
              <a:avLst/>
            </a:prstGeom>
          </p:spPr>
        </p:pic>
        <p:pic>
          <p:nvPicPr>
            <p:cNvPr id="15" name="图片 14"/>
            <p:cNvPicPr>
              <a:picLocks noChangeAspect="1"/>
            </p:cNvPicPr>
            <p:nvPr/>
          </p:nvPicPr>
          <p:blipFill>
            <a:blip r:embed="rId3"/>
            <a:stretch>
              <a:fillRect/>
            </a:stretch>
          </p:blipFill>
          <p:spPr>
            <a:xfrm>
              <a:off x="9561610" y="4438479"/>
              <a:ext cx="918821" cy="716342"/>
            </a:xfrm>
            <a:prstGeom prst="rect">
              <a:avLst/>
            </a:prstGeom>
          </p:spPr>
        </p:pic>
      </p:grpSp>
      <p:sp>
        <p:nvSpPr>
          <p:cNvPr id="16"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张量扰动的功率谱（给出结果，过程略，以后仔细算）</a:t>
            </a:r>
            <a:endParaRPr lang="en-US" altLang="zh-CN" sz="3600" dirty="0" smtClean="0">
              <a:latin typeface="仿宋" panose="02010609060101010101" pitchFamily="49" charset="-122"/>
              <a:ea typeface="仿宋" panose="02010609060101010101" pitchFamily="49" charset="-122"/>
            </a:endParaRPr>
          </a:p>
          <a:p>
            <a:r>
              <a:rPr lang="zh-CN" altLang="en-US" sz="3600" dirty="0" smtClean="0">
                <a:latin typeface="仿宋" panose="02010609060101010101" pitchFamily="49" charset="-122"/>
                <a:ea typeface="仿宋" panose="02010609060101010101" pitchFamily="49" charset="-122"/>
              </a:rPr>
              <a:t>即原初引力波功率谱</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527328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54608" y="1595021"/>
            <a:ext cx="10942752" cy="3416320"/>
          </a:xfrm>
          <a:prstGeom prst="rect">
            <a:avLst/>
          </a:prstGeom>
        </p:spPr>
        <p:txBody>
          <a:bodyPr wrap="square">
            <a:spAutoFit/>
          </a:bodyPr>
          <a:lstStyle/>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b="1" dirty="0" smtClean="0">
                <a:latin typeface="华文宋体" panose="02010600040101010101" pitchFamily="2" charset="-122"/>
                <a:ea typeface="华文宋体" panose="02010600040101010101" pitchFamily="2" charset="-122"/>
              </a:rPr>
              <a:t>计算得到</a:t>
            </a: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smtClean="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endParaRPr lang="en-US" altLang="zh-CN" sz="2400"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817699" y="1182598"/>
            <a:ext cx="4176122" cy="1196444"/>
          </a:xfrm>
          <a:prstGeom prst="rect">
            <a:avLst/>
          </a:prstGeom>
        </p:spPr>
      </p:pic>
      <p:pic>
        <p:nvPicPr>
          <p:cNvPr id="6" name="图片 5"/>
          <p:cNvPicPr>
            <a:picLocks noChangeAspect="1"/>
          </p:cNvPicPr>
          <p:nvPr/>
        </p:nvPicPr>
        <p:blipFill>
          <a:blip r:embed="rId3"/>
          <a:stretch>
            <a:fillRect/>
          </a:stretch>
        </p:blipFill>
        <p:spPr>
          <a:xfrm>
            <a:off x="5776600" y="2023516"/>
            <a:ext cx="2979678" cy="1257409"/>
          </a:xfrm>
          <a:prstGeom prst="rect">
            <a:avLst/>
          </a:prstGeom>
        </p:spPr>
      </p:pic>
      <p:pic>
        <p:nvPicPr>
          <p:cNvPr id="8" name="图片 7"/>
          <p:cNvPicPr>
            <a:picLocks noChangeAspect="1"/>
          </p:cNvPicPr>
          <p:nvPr/>
        </p:nvPicPr>
        <p:blipFill>
          <a:blip r:embed="rId4"/>
          <a:stretch>
            <a:fillRect/>
          </a:stretch>
        </p:blipFill>
        <p:spPr>
          <a:xfrm>
            <a:off x="6001290" y="1528173"/>
            <a:ext cx="2293819" cy="495343"/>
          </a:xfrm>
          <a:prstGeom prst="rect">
            <a:avLst/>
          </a:prstGeom>
        </p:spPr>
      </p:pic>
      <p:pic>
        <p:nvPicPr>
          <p:cNvPr id="9" name="图片 8"/>
          <p:cNvPicPr>
            <a:picLocks noChangeAspect="1"/>
          </p:cNvPicPr>
          <p:nvPr/>
        </p:nvPicPr>
        <p:blipFill>
          <a:blip r:embed="rId5"/>
          <a:stretch>
            <a:fillRect/>
          </a:stretch>
        </p:blipFill>
        <p:spPr>
          <a:xfrm>
            <a:off x="1293618" y="3565955"/>
            <a:ext cx="3010161" cy="845893"/>
          </a:xfrm>
          <a:prstGeom prst="rect">
            <a:avLst/>
          </a:prstGeom>
        </p:spPr>
      </p:pic>
      <p:pic>
        <p:nvPicPr>
          <p:cNvPr id="10" name="图片 9"/>
          <p:cNvPicPr>
            <a:picLocks noChangeAspect="1"/>
          </p:cNvPicPr>
          <p:nvPr/>
        </p:nvPicPr>
        <p:blipFill>
          <a:blip r:embed="rId6"/>
          <a:stretch>
            <a:fillRect/>
          </a:stretch>
        </p:blipFill>
        <p:spPr>
          <a:xfrm>
            <a:off x="4462036" y="3600248"/>
            <a:ext cx="2804403" cy="670618"/>
          </a:xfrm>
          <a:prstGeom prst="rect">
            <a:avLst/>
          </a:prstGeom>
        </p:spPr>
      </p:pic>
      <p:pic>
        <p:nvPicPr>
          <p:cNvPr id="11" name="图片 10"/>
          <p:cNvPicPr>
            <a:picLocks noChangeAspect="1"/>
          </p:cNvPicPr>
          <p:nvPr/>
        </p:nvPicPr>
        <p:blipFill>
          <a:blip r:embed="rId7"/>
          <a:stretch>
            <a:fillRect/>
          </a:stretch>
        </p:blipFill>
        <p:spPr>
          <a:xfrm>
            <a:off x="7324643" y="3565955"/>
            <a:ext cx="4298052" cy="792549"/>
          </a:xfrm>
          <a:prstGeom prst="rect">
            <a:avLst/>
          </a:prstGeom>
        </p:spPr>
      </p:pic>
      <p:pic>
        <p:nvPicPr>
          <p:cNvPr id="12" name="图片 11"/>
          <p:cNvPicPr>
            <a:picLocks noChangeAspect="1"/>
          </p:cNvPicPr>
          <p:nvPr/>
        </p:nvPicPr>
        <p:blipFill>
          <a:blip r:embed="rId8"/>
          <a:stretch>
            <a:fillRect/>
          </a:stretch>
        </p:blipFill>
        <p:spPr>
          <a:xfrm>
            <a:off x="1422730" y="4416357"/>
            <a:ext cx="2347163" cy="983065"/>
          </a:xfrm>
          <a:prstGeom prst="rect">
            <a:avLst/>
          </a:prstGeom>
        </p:spPr>
      </p:pic>
      <p:pic>
        <p:nvPicPr>
          <p:cNvPr id="13" name="图片 12"/>
          <p:cNvPicPr>
            <a:picLocks noChangeAspect="1"/>
          </p:cNvPicPr>
          <p:nvPr/>
        </p:nvPicPr>
        <p:blipFill>
          <a:blip r:embed="rId9"/>
          <a:stretch>
            <a:fillRect/>
          </a:stretch>
        </p:blipFill>
        <p:spPr>
          <a:xfrm>
            <a:off x="4135336" y="4400942"/>
            <a:ext cx="4968671" cy="967824"/>
          </a:xfrm>
          <a:prstGeom prst="rect">
            <a:avLst/>
          </a:prstGeom>
        </p:spPr>
      </p:pic>
      <p:pic>
        <p:nvPicPr>
          <p:cNvPr id="14" name="图片 13"/>
          <p:cNvPicPr>
            <a:picLocks noChangeAspect="1"/>
          </p:cNvPicPr>
          <p:nvPr/>
        </p:nvPicPr>
        <p:blipFill>
          <a:blip r:embed="rId10"/>
          <a:stretch>
            <a:fillRect/>
          </a:stretch>
        </p:blipFill>
        <p:spPr>
          <a:xfrm>
            <a:off x="9100578" y="4439924"/>
            <a:ext cx="2796782" cy="906859"/>
          </a:xfrm>
          <a:prstGeom prst="rect">
            <a:avLst/>
          </a:prstGeom>
        </p:spPr>
      </p:pic>
      <p:pic>
        <p:nvPicPr>
          <p:cNvPr id="2" name="图片 1"/>
          <p:cNvPicPr>
            <a:picLocks noChangeAspect="1"/>
          </p:cNvPicPr>
          <p:nvPr/>
        </p:nvPicPr>
        <p:blipFill>
          <a:blip r:embed="rId11"/>
          <a:stretch>
            <a:fillRect/>
          </a:stretch>
        </p:blipFill>
        <p:spPr>
          <a:xfrm>
            <a:off x="196615" y="5445260"/>
            <a:ext cx="5418290" cy="983065"/>
          </a:xfrm>
          <a:prstGeom prst="rect">
            <a:avLst/>
          </a:prstGeom>
        </p:spPr>
      </p:pic>
      <p:pic>
        <p:nvPicPr>
          <p:cNvPr id="4" name="图片 3"/>
          <p:cNvPicPr>
            <a:picLocks noChangeAspect="1"/>
          </p:cNvPicPr>
          <p:nvPr/>
        </p:nvPicPr>
        <p:blipFill>
          <a:blip r:embed="rId12"/>
          <a:stretch>
            <a:fillRect/>
          </a:stretch>
        </p:blipFill>
        <p:spPr>
          <a:xfrm>
            <a:off x="5781780" y="5544510"/>
            <a:ext cx="4717189" cy="784928"/>
          </a:xfrm>
          <a:prstGeom prst="rect">
            <a:avLst/>
          </a:prstGeom>
        </p:spPr>
      </p:pic>
      <p:pic>
        <p:nvPicPr>
          <p:cNvPr id="15" name="图片 14"/>
          <p:cNvPicPr>
            <a:picLocks noChangeAspect="1"/>
          </p:cNvPicPr>
          <p:nvPr/>
        </p:nvPicPr>
        <p:blipFill>
          <a:blip r:embed="rId13"/>
          <a:stretch>
            <a:fillRect/>
          </a:stretch>
        </p:blipFill>
        <p:spPr>
          <a:xfrm>
            <a:off x="5934424" y="6316802"/>
            <a:ext cx="3558848" cy="358171"/>
          </a:xfrm>
          <a:prstGeom prst="rect">
            <a:avLst/>
          </a:prstGeom>
        </p:spPr>
      </p:pic>
      <p:pic>
        <p:nvPicPr>
          <p:cNvPr id="16" name="图片 15"/>
          <p:cNvPicPr>
            <a:picLocks noChangeAspect="1"/>
          </p:cNvPicPr>
          <p:nvPr/>
        </p:nvPicPr>
        <p:blipFill>
          <a:blip r:embed="rId14"/>
          <a:stretch>
            <a:fillRect/>
          </a:stretch>
        </p:blipFill>
        <p:spPr>
          <a:xfrm>
            <a:off x="9473669" y="6343474"/>
            <a:ext cx="701101" cy="304826"/>
          </a:xfrm>
          <a:prstGeom prst="rect">
            <a:avLst/>
          </a:prstGeom>
        </p:spPr>
      </p:pic>
      <p:pic>
        <p:nvPicPr>
          <p:cNvPr id="17" name="图片 16"/>
          <p:cNvPicPr>
            <a:picLocks noChangeAspect="1"/>
          </p:cNvPicPr>
          <p:nvPr/>
        </p:nvPicPr>
        <p:blipFill>
          <a:blip r:embed="rId15"/>
          <a:stretch>
            <a:fillRect/>
          </a:stretch>
        </p:blipFill>
        <p:spPr>
          <a:xfrm>
            <a:off x="10498969" y="5787318"/>
            <a:ext cx="602032" cy="365792"/>
          </a:xfrm>
          <a:prstGeom prst="rect">
            <a:avLst/>
          </a:prstGeom>
        </p:spPr>
      </p:pic>
      <p:sp>
        <p:nvSpPr>
          <p:cNvPr id="18" name="矩形 17"/>
          <p:cNvSpPr/>
          <p:nvPr/>
        </p:nvSpPr>
        <p:spPr>
          <a:xfrm>
            <a:off x="1599526" y="2362097"/>
            <a:ext cx="4340734" cy="369332"/>
          </a:xfrm>
          <a:prstGeom prst="rect">
            <a:avLst/>
          </a:prstGeom>
        </p:spPr>
        <p:txBody>
          <a:bodyPr wrap="square">
            <a:spAutoFit/>
          </a:bodyPr>
          <a:lstStyle/>
          <a:p>
            <a:r>
              <a:rPr lang="zh-CN" altLang="en-US" b="1" dirty="0" smtClean="0">
                <a:latin typeface="华文宋体" panose="02010600040101010101" pitchFamily="2" charset="-122"/>
                <a:ea typeface="华文宋体" panose="02010600040101010101" pitchFamily="2" charset="-122"/>
              </a:rPr>
              <a:t>（把</a:t>
            </a:r>
            <a:r>
              <a:rPr lang="en-US" altLang="zh-CN" b="1" dirty="0" smtClean="0">
                <a:latin typeface="华文宋体" panose="02010600040101010101" pitchFamily="2" charset="-122"/>
                <a:ea typeface="华文宋体" panose="02010600040101010101" pitchFamily="2" charset="-122"/>
              </a:rPr>
              <a:t>z</a:t>
            </a:r>
            <a:r>
              <a:rPr lang="zh-CN" altLang="en-US" b="1" dirty="0" smtClean="0">
                <a:latin typeface="华文宋体" panose="02010600040101010101" pitchFamily="2" charset="-122"/>
                <a:ea typeface="华文宋体" panose="02010600040101010101" pitchFamily="2" charset="-122"/>
              </a:rPr>
              <a:t>轴取作与拉伸和压缩垂直的方向）</a:t>
            </a:r>
            <a:endParaRPr lang="zh-CN" altLang="en-US" dirty="0"/>
          </a:p>
        </p:txBody>
      </p:sp>
      <p:sp>
        <p:nvSpPr>
          <p:cNvPr id="22" name="文本框 21"/>
          <p:cNvSpPr txBox="1"/>
          <p:nvPr/>
        </p:nvSpPr>
        <p:spPr>
          <a:xfrm>
            <a:off x="8687251" y="221933"/>
            <a:ext cx="3153427" cy="1754326"/>
          </a:xfrm>
          <a:prstGeom prst="rect">
            <a:avLst/>
          </a:prstGeom>
          <a:noFill/>
          <a:ln w="38100">
            <a:solidFill>
              <a:schemeClr val="accent1">
                <a:lumMod val="75000"/>
              </a:schemeClr>
            </a:solidFill>
          </a:ln>
        </p:spPr>
        <p:txBody>
          <a:bodyPr wrap="none" rtlCol="0">
            <a:spAutoFit/>
          </a:bodyPr>
          <a:lstStyle/>
          <a:p>
            <a:r>
              <a:rPr lang="zh-CN" altLang="en-US" b="1" dirty="0" smtClean="0"/>
              <a:t>引力波方程为</a:t>
            </a:r>
            <a:endParaRPr lang="en-US" altLang="zh-CN" b="1" dirty="0" smtClean="0"/>
          </a:p>
          <a:p>
            <a:endParaRPr lang="en-US" altLang="zh-CN" b="1" dirty="0"/>
          </a:p>
          <a:p>
            <a:endParaRPr lang="en-US" altLang="zh-CN" b="1" dirty="0" smtClean="0"/>
          </a:p>
          <a:p>
            <a:endParaRPr lang="en-US" altLang="zh-CN" b="1" dirty="0"/>
          </a:p>
          <a:p>
            <a:endParaRPr lang="en-US" altLang="zh-CN" b="1" dirty="0"/>
          </a:p>
          <a:p>
            <a:r>
              <a:rPr lang="zh-CN" altLang="en-US" b="1" dirty="0" smtClean="0"/>
              <a:t>这里“点”表示对共形时间求导</a:t>
            </a:r>
            <a:endParaRPr lang="zh-CN" altLang="en-US" b="1" dirty="0"/>
          </a:p>
        </p:txBody>
      </p:sp>
      <p:pic>
        <p:nvPicPr>
          <p:cNvPr id="23" name="图片 22"/>
          <p:cNvPicPr>
            <a:picLocks noChangeAspect="1"/>
          </p:cNvPicPr>
          <p:nvPr/>
        </p:nvPicPr>
        <p:blipFill>
          <a:blip r:embed="rId16"/>
          <a:stretch>
            <a:fillRect/>
          </a:stretch>
        </p:blipFill>
        <p:spPr>
          <a:xfrm>
            <a:off x="8918348" y="592324"/>
            <a:ext cx="2660142" cy="701431"/>
          </a:xfrm>
          <a:prstGeom prst="rect">
            <a:avLst/>
          </a:prstGeom>
        </p:spPr>
      </p:pic>
      <p:pic>
        <p:nvPicPr>
          <p:cNvPr id="24" name="图片 23"/>
          <p:cNvPicPr>
            <a:picLocks noChangeAspect="1"/>
          </p:cNvPicPr>
          <p:nvPr/>
        </p:nvPicPr>
        <p:blipFill>
          <a:blip r:embed="rId17"/>
          <a:stretch>
            <a:fillRect/>
          </a:stretch>
        </p:blipFill>
        <p:spPr>
          <a:xfrm>
            <a:off x="9625131" y="1246394"/>
            <a:ext cx="1773428" cy="311012"/>
          </a:xfrm>
          <a:prstGeom prst="rect">
            <a:avLst/>
          </a:prstGeom>
        </p:spPr>
      </p:pic>
      <p:sp>
        <p:nvSpPr>
          <p:cNvPr id="25" name="标题 1"/>
          <p:cNvSpPr txBox="1">
            <a:spLocks/>
          </p:cNvSpPr>
          <p:nvPr/>
        </p:nvSpPr>
        <p:spPr>
          <a:xfrm>
            <a:off x="230033" y="174440"/>
            <a:ext cx="10873154" cy="69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latin typeface="仿宋" panose="02010609060101010101" pitchFamily="49" charset="-122"/>
                <a:ea typeface="仿宋" panose="02010609060101010101" pitchFamily="49" charset="-122"/>
              </a:rPr>
              <a:t>插一句：张量扰动介绍</a:t>
            </a:r>
            <a:endParaRPr lang="zh-CN" altLang="en-US" sz="3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4994653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6416" y="2778370"/>
            <a:ext cx="9144000" cy="1355848"/>
          </a:xfrm>
        </p:spPr>
        <p:txBody>
          <a:bodyPr>
            <a:normAutofit fontScale="90000"/>
          </a:bodyPr>
          <a:lstStyle/>
          <a:p>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a:latin typeface="华文宋体" panose="02010600040101010101" pitchFamily="2" charset="-122"/>
                <a:ea typeface="华文宋体" panose="02010600040101010101" pitchFamily="2" charset="-122"/>
              </a:rPr>
              <a:t/>
            </a:r>
            <a:br>
              <a:rPr lang="en-US" altLang="zh-CN" b="1" dirty="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3.4 </a:t>
            </a:r>
            <a:r>
              <a:rPr lang="zh-CN" altLang="en-US" b="1" dirty="0" smtClean="0">
                <a:latin typeface="华文宋体" panose="02010600040101010101" pitchFamily="2" charset="-122"/>
                <a:ea typeface="华文宋体" panose="02010600040101010101" pitchFamily="2" charset="-122"/>
              </a:rPr>
              <a:t>永恒暴胀与多宇宙漫谈*</a:t>
            </a: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en-US" altLang="zh-CN" b="1" dirty="0" smtClean="0">
                <a:latin typeface="华文宋体" panose="02010600040101010101" pitchFamily="2" charset="-122"/>
                <a:ea typeface="华文宋体" panose="02010600040101010101" pitchFamily="2" charset="-122"/>
              </a:rPr>
              <a:t/>
            </a:r>
            <a:br>
              <a:rPr lang="en-US" altLang="zh-CN" b="1" dirty="0" smtClean="0">
                <a:latin typeface="华文宋体" panose="02010600040101010101" pitchFamily="2" charset="-122"/>
                <a:ea typeface="华文宋体" panose="02010600040101010101" pitchFamily="2" charset="-122"/>
              </a:rPr>
            </a:br>
            <a:r>
              <a:rPr lang="zh-CN" altLang="en-US" sz="5300" b="1" dirty="0" smtClean="0">
                <a:latin typeface="华文宋体" panose="02010600040101010101" pitchFamily="2" charset="-122"/>
                <a:ea typeface="华文宋体" panose="02010600040101010101" pitchFamily="2" charset="-122"/>
              </a:rPr>
              <a:t>（参考淼叔 </a:t>
            </a:r>
            <a:r>
              <a:rPr lang="en-US" altLang="zh-CN" sz="5300" b="1" dirty="0" err="1" smtClean="0">
                <a:latin typeface="华文宋体" panose="02010600040101010101" pitchFamily="2" charset="-122"/>
                <a:ea typeface="华文宋体" panose="02010600040101010101" pitchFamily="2" charset="-122"/>
              </a:rPr>
              <a:t>ppt</a:t>
            </a:r>
            <a:r>
              <a:rPr lang="en-US" altLang="zh-CN" sz="5300" b="1" dirty="0" smtClean="0">
                <a:latin typeface="华文宋体" panose="02010600040101010101" pitchFamily="2" charset="-122"/>
                <a:ea typeface="华文宋体" panose="02010600040101010101" pitchFamily="2" charset="-122"/>
              </a:rPr>
              <a:t> </a:t>
            </a:r>
            <a:r>
              <a:rPr lang="en-US" altLang="zh-CN" sz="5300" b="1" dirty="0">
                <a:latin typeface="华文宋体" panose="02010600040101010101" pitchFamily="2" charset="-122"/>
                <a:ea typeface="华文宋体" panose="02010600040101010101" pitchFamily="2" charset="-122"/>
              </a:rPr>
              <a:t>《</a:t>
            </a:r>
            <a:r>
              <a:rPr lang="zh-CN" altLang="en-US" sz="5300" b="1" dirty="0" smtClean="0">
                <a:latin typeface="华文宋体" panose="02010600040101010101" pitchFamily="2" charset="-122"/>
                <a:ea typeface="华文宋体" panose="02010600040101010101" pitchFamily="2" charset="-122"/>
              </a:rPr>
              <a:t>乱弹</a:t>
            </a:r>
            <a:r>
              <a:rPr lang="zh-CN" altLang="en-US" sz="5300" b="1" dirty="0" smtClean="0">
                <a:latin typeface="华文宋体" panose="02010600040101010101" pitchFamily="2" charset="-122"/>
                <a:ea typeface="华文宋体" panose="02010600040101010101" pitchFamily="2" charset="-122"/>
              </a:rPr>
              <a:t>多</a:t>
            </a:r>
            <a:r>
              <a:rPr lang="zh-CN" altLang="en-US" sz="5300" b="1" dirty="0" smtClean="0">
                <a:latin typeface="华文宋体" panose="02010600040101010101" pitchFamily="2" charset="-122"/>
                <a:ea typeface="华文宋体" panose="02010600040101010101" pitchFamily="2" charset="-122"/>
              </a:rPr>
              <a:t>宇宙</a:t>
            </a:r>
            <a:r>
              <a:rPr lang="en-US" altLang="zh-CN" sz="5300" b="1" dirty="0" smtClean="0">
                <a:latin typeface="华文宋体" panose="02010600040101010101" pitchFamily="2" charset="-122"/>
                <a:ea typeface="华文宋体" panose="02010600040101010101" pitchFamily="2" charset="-122"/>
              </a:rPr>
              <a:t>》</a:t>
            </a:r>
            <a:r>
              <a:rPr lang="zh-CN" altLang="en-US" sz="5300" b="1" dirty="0" smtClean="0">
                <a:latin typeface="华文宋体" panose="02010600040101010101" pitchFamily="2" charset="-122"/>
                <a:ea typeface="华文宋体" panose="02010600040101010101" pitchFamily="2" charset="-122"/>
              </a:rPr>
              <a:t>）</a:t>
            </a:r>
            <a:endParaRPr lang="zh-CN" altLang="en-US" sz="53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40561557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sp>
        <p:nvSpPr>
          <p:cNvPr id="14"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永恒暴胀</a:t>
            </a:r>
            <a:endParaRPr lang="zh-CN" altLang="en-US" b="1"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0965" y="3676044"/>
            <a:ext cx="3600953" cy="2076740"/>
          </a:xfrm>
          <a:prstGeom prst="rect">
            <a:avLst/>
          </a:prstGeom>
        </p:spPr>
      </p:pic>
      <p:sp>
        <p:nvSpPr>
          <p:cNvPr id="15" name="矩形 14"/>
          <p:cNvSpPr/>
          <p:nvPr/>
        </p:nvSpPr>
        <p:spPr>
          <a:xfrm>
            <a:off x="757592" y="1708219"/>
            <a:ext cx="6800799" cy="4524315"/>
          </a:xfrm>
          <a:prstGeom prst="rect">
            <a:avLst/>
          </a:prstGeom>
        </p:spPr>
        <p:txBody>
          <a:bodyPr wrap="square">
            <a:spAutoFit/>
          </a:bodyPr>
          <a:lstStyle/>
          <a:p>
            <a:pPr>
              <a:lnSpc>
                <a:spcPct val="150000"/>
              </a:lnSpc>
            </a:pPr>
            <a:r>
              <a:rPr lang="zh-CN" altLang="en-US" sz="2400" dirty="0" smtClean="0">
                <a:latin typeface="宋体" panose="02010600030101010101" pitchFamily="2" charset="-122"/>
                <a:ea typeface="宋体" panose="02010600030101010101" pitchFamily="2" charset="-122"/>
              </a:rPr>
              <a:t>永恒暴胀最早由 </a:t>
            </a:r>
            <a:r>
              <a:rPr lang="en-US" altLang="zh-CN" sz="2400" dirty="0" smtClean="0">
                <a:latin typeface="宋体" panose="02010600030101010101" pitchFamily="2" charset="-122"/>
                <a:ea typeface="宋体" panose="02010600030101010101" pitchFamily="2" charset="-122"/>
              </a:rPr>
              <a:t>Steinhardt </a:t>
            </a:r>
            <a:r>
              <a:rPr lang="zh-CN" altLang="en-US" sz="2400" dirty="0" smtClean="0">
                <a:latin typeface="宋体" panose="02010600030101010101" pitchFamily="2" charset="-122"/>
                <a:ea typeface="宋体" panose="02010600030101010101" pitchFamily="2" charset="-122"/>
              </a:rPr>
              <a:t>提出。</a:t>
            </a:r>
            <a:endParaRPr lang="en-US" altLang="zh-CN" sz="2400" dirty="0" smtClean="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dirty="0" smtClean="0">
                <a:latin typeface="宋体" panose="02010600030101010101" pitchFamily="2" charset="-122"/>
                <a:ea typeface="宋体" panose="02010600030101010101" pitchFamily="2" charset="-122"/>
              </a:rPr>
              <a:t>我们前面说过，假真空是亚稳定的状态，会衰减掉。但是，它也会造成宇宙指数膨胀。</a:t>
            </a:r>
            <a:endParaRPr lang="en-US" altLang="zh-CN" sz="2400" dirty="0" smtClean="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dirty="0" smtClean="0">
                <a:latin typeface="宋体" panose="02010600030101010101" pitchFamily="2" charset="-122"/>
                <a:ea typeface="宋体" panose="02010600030101010101" pitchFamily="2" charset="-122"/>
              </a:rPr>
              <a:t>在大部分暴胀模型里，膨胀的速率远比衰减的速率快，因此造成一种现象：暴胀一旦开始，永远不会结束。</a:t>
            </a:r>
            <a:endParaRPr lang="zh-CN" altLang="en-US" sz="24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3107" y="1679754"/>
            <a:ext cx="2943636" cy="1819529"/>
          </a:xfrm>
          <a:prstGeom prst="rect">
            <a:avLst/>
          </a:prstGeom>
        </p:spPr>
      </p:pic>
    </p:spTree>
    <p:extLst>
      <p:ext uri="{BB962C8B-B14F-4D97-AF65-F5344CB8AC3E}">
        <p14:creationId xmlns:p14="http://schemas.microsoft.com/office/powerpoint/2010/main" val="31342683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sp>
        <p:nvSpPr>
          <p:cNvPr id="4" name="矩形 3"/>
          <p:cNvSpPr/>
          <p:nvPr/>
        </p:nvSpPr>
        <p:spPr>
          <a:xfrm>
            <a:off x="757592" y="1708219"/>
            <a:ext cx="6800799" cy="5078313"/>
          </a:xfrm>
          <a:prstGeom prst="rect">
            <a:avLst/>
          </a:prstGeom>
        </p:spPr>
        <p:txBody>
          <a:bodyPr wrap="square">
            <a:spAutoFit/>
          </a:bodyPr>
          <a:lstStyle/>
          <a:p>
            <a:pPr>
              <a:lnSpc>
                <a:spcPct val="150000"/>
              </a:lnSpc>
            </a:pPr>
            <a:r>
              <a:rPr lang="zh-CN" altLang="en-US" sz="2400" dirty="0" smtClean="0">
                <a:latin typeface="宋体" panose="02010600030101010101" pitchFamily="2" charset="-122"/>
                <a:ea typeface="宋体" panose="02010600030101010101" pitchFamily="2" charset="-122"/>
              </a:rPr>
              <a:t>在永恒暴胀中，在任何时刻，宇宙</a:t>
            </a:r>
            <a:r>
              <a:rPr lang="zh-CN" altLang="en-US" sz="2400" dirty="0">
                <a:latin typeface="宋体" panose="02010600030101010101" pitchFamily="2" charset="-122"/>
                <a:ea typeface="宋体" panose="02010600030101010101" pitchFamily="2" charset="-122"/>
              </a:rPr>
              <a:t>的</a:t>
            </a:r>
            <a:r>
              <a:rPr lang="zh-CN" altLang="en-US" sz="2400" dirty="0" smtClean="0">
                <a:latin typeface="宋体" panose="02010600030101010101" pitchFamily="2" charset="-122"/>
                <a:ea typeface="宋体" panose="02010600030101010101" pitchFamily="2" charset="-122"/>
              </a:rPr>
              <a:t>大部分体积都在经历指数膨胀。暴胀永远进行下去。</a:t>
            </a:r>
            <a:endParaRPr lang="en-US" altLang="zh-CN" sz="2400" dirty="0" smtClean="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dirty="0" smtClean="0">
                <a:latin typeface="宋体" panose="02010600030101010101" pitchFamily="2" charset="-122"/>
                <a:ea typeface="宋体" panose="02010600030101010101" pitchFamily="2" charset="-122"/>
              </a:rPr>
              <a:t>永恒暴胀预言了“分形”式的宇宙图像：宇宙中有多个指数膨胀的部分。我们的宇宙只是来源与其中一次暴胀而已。</a:t>
            </a:r>
            <a:endParaRPr lang="en-US" altLang="zh-CN" sz="2400" dirty="0" smtClean="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dirty="0" smtClean="0">
                <a:latin typeface="宋体" panose="02010600030101010101" pitchFamily="2" charset="-122"/>
                <a:ea typeface="宋体" panose="02010600030101010101" pitchFamily="2" charset="-122"/>
              </a:rPr>
              <a:t>暴胀只在极少的区域内终结了。这些区域彼此无法有联系。因此提供了一种“多宇宙”的图像。</a:t>
            </a:r>
            <a:endParaRPr lang="zh-CN" altLang="en-US" sz="2400" dirty="0">
              <a:latin typeface="宋体" panose="02010600030101010101" pitchFamily="2" charset="-122"/>
              <a:ea typeface="宋体" panose="02010600030101010101" pitchFamily="2" charset="-122"/>
            </a:endParaRPr>
          </a:p>
        </p:txBody>
      </p:sp>
      <p:sp>
        <p:nvSpPr>
          <p:cNvPr id="14"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永恒暴胀</a:t>
            </a:r>
            <a:endParaRPr lang="zh-CN" altLang="en-US" b="1" dirty="0">
              <a:latin typeface="华文宋体" panose="02010600040101010101" pitchFamily="2" charset="-122"/>
              <a:ea typeface="华文宋体" panose="02010600040101010101" pitchFamily="2" charset="-122"/>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1548" y="2303013"/>
            <a:ext cx="4004829" cy="2647950"/>
          </a:xfrm>
          <a:prstGeom prst="rect">
            <a:avLst/>
          </a:prstGeom>
        </p:spPr>
      </p:pic>
    </p:spTree>
    <p:extLst>
      <p:ext uri="{BB962C8B-B14F-4D97-AF65-F5344CB8AC3E}">
        <p14:creationId xmlns:p14="http://schemas.microsoft.com/office/powerpoint/2010/main" val="20441729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sp>
        <p:nvSpPr>
          <p:cNvPr id="4" name="矩形 3"/>
          <p:cNvSpPr/>
          <p:nvPr/>
        </p:nvSpPr>
        <p:spPr>
          <a:xfrm>
            <a:off x="757592" y="1708219"/>
            <a:ext cx="6800799" cy="5078313"/>
          </a:xfrm>
          <a:prstGeom prst="rect">
            <a:avLst/>
          </a:prstGeom>
        </p:spPr>
        <p:txBody>
          <a:bodyPr wrap="square">
            <a:spAutoFit/>
          </a:bodyPr>
          <a:lstStyle/>
          <a:p>
            <a:pPr>
              <a:lnSpc>
                <a:spcPct val="150000"/>
              </a:lnSpc>
            </a:pPr>
            <a:r>
              <a:rPr lang="zh-CN" altLang="en-US" sz="2400" dirty="0" smtClean="0">
                <a:latin typeface="宋体" panose="02010600030101010101" pitchFamily="2" charset="-122"/>
                <a:ea typeface="宋体" panose="02010600030101010101" pitchFamily="2" charset="-122"/>
              </a:rPr>
              <a:t>在永恒暴胀中，在任何时刻，宇宙</a:t>
            </a:r>
            <a:r>
              <a:rPr lang="zh-CN" altLang="en-US" sz="2400" dirty="0">
                <a:latin typeface="宋体" panose="02010600030101010101" pitchFamily="2" charset="-122"/>
                <a:ea typeface="宋体" panose="02010600030101010101" pitchFamily="2" charset="-122"/>
              </a:rPr>
              <a:t>的</a:t>
            </a:r>
            <a:r>
              <a:rPr lang="zh-CN" altLang="en-US" sz="2400" dirty="0" smtClean="0">
                <a:latin typeface="宋体" panose="02010600030101010101" pitchFamily="2" charset="-122"/>
                <a:ea typeface="宋体" panose="02010600030101010101" pitchFamily="2" charset="-122"/>
              </a:rPr>
              <a:t>大部分体积都在经历指数膨胀。暴胀永远进行下去。</a:t>
            </a:r>
            <a:endParaRPr lang="en-US" altLang="zh-CN" sz="2400" dirty="0" smtClean="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dirty="0" smtClean="0">
                <a:latin typeface="宋体" panose="02010600030101010101" pitchFamily="2" charset="-122"/>
                <a:ea typeface="宋体" panose="02010600030101010101" pitchFamily="2" charset="-122"/>
              </a:rPr>
              <a:t>永恒暴胀预言了“分形”式的宇宙图像：宇宙中有多个指数膨胀的部分。我们的宇宙只是来源与其中一次暴胀而已。</a:t>
            </a:r>
            <a:endParaRPr lang="en-US" altLang="zh-CN" sz="2400" dirty="0" smtClean="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dirty="0" smtClean="0">
                <a:latin typeface="宋体" panose="02010600030101010101" pitchFamily="2" charset="-122"/>
                <a:ea typeface="宋体" panose="02010600030101010101" pitchFamily="2" charset="-122"/>
              </a:rPr>
              <a:t>暴胀只在极少的区域内终结了。这些区域彼此无法有联系。因此提供了一种“</a:t>
            </a:r>
            <a:r>
              <a:rPr lang="zh-CN" altLang="en-US" sz="2400" dirty="0" smtClean="0">
                <a:latin typeface="黑体" panose="02010609060101010101" pitchFamily="49" charset="-122"/>
                <a:ea typeface="黑体" panose="02010609060101010101" pitchFamily="49" charset="-122"/>
              </a:rPr>
              <a:t>多宇宙</a:t>
            </a:r>
            <a:r>
              <a:rPr lang="zh-CN" altLang="en-US" sz="2400" dirty="0" smtClean="0">
                <a:latin typeface="宋体" panose="02010600030101010101" pitchFamily="2" charset="-122"/>
                <a:ea typeface="宋体" panose="02010600030101010101" pitchFamily="2" charset="-122"/>
              </a:rPr>
              <a:t>”的图像。</a:t>
            </a:r>
            <a:endParaRPr lang="zh-CN" altLang="en-US" sz="2400" dirty="0">
              <a:latin typeface="宋体" panose="02010600030101010101" pitchFamily="2" charset="-122"/>
              <a:ea typeface="宋体" panose="02010600030101010101" pitchFamily="2" charset="-122"/>
            </a:endParaRPr>
          </a:p>
        </p:txBody>
      </p:sp>
      <p:sp>
        <p:nvSpPr>
          <p:cNvPr id="14"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永恒暴胀</a:t>
            </a:r>
            <a:endParaRPr lang="zh-CN" altLang="en-US" b="1" dirty="0">
              <a:latin typeface="华文宋体" panose="02010600040101010101" pitchFamily="2" charset="-122"/>
              <a:ea typeface="华文宋体" panose="02010600040101010101" pitchFamily="2" charset="-122"/>
            </a:endParaRPr>
          </a:p>
        </p:txBody>
      </p:sp>
      <p:pic>
        <p:nvPicPr>
          <p:cNvPr id="15" name="Picture 4" descr="Clipboard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835" y="666886"/>
            <a:ext cx="4544060" cy="586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0051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556011" y="4574875"/>
            <a:ext cx="640135" cy="647756"/>
          </a:xfrm>
          <a:prstGeom prst="rect">
            <a:avLst/>
          </a:prstGeom>
        </p:spPr>
      </p:pic>
      <p:pic>
        <p:nvPicPr>
          <p:cNvPr id="9" name="图片 8"/>
          <p:cNvPicPr>
            <a:picLocks noChangeAspect="1"/>
          </p:cNvPicPr>
          <p:nvPr/>
        </p:nvPicPr>
        <p:blipFill>
          <a:blip r:embed="rId2"/>
          <a:stretch>
            <a:fillRect/>
          </a:stretch>
        </p:blipFill>
        <p:spPr>
          <a:xfrm>
            <a:off x="4206138" y="2998496"/>
            <a:ext cx="638423" cy="708170"/>
          </a:xfrm>
          <a:prstGeom prst="rect">
            <a:avLst/>
          </a:prstGeom>
        </p:spPr>
      </p:pic>
      <p:pic>
        <p:nvPicPr>
          <p:cNvPr id="10" name="图片 9"/>
          <p:cNvPicPr>
            <a:picLocks noChangeAspect="1"/>
          </p:cNvPicPr>
          <p:nvPr/>
        </p:nvPicPr>
        <p:blipFill>
          <a:blip r:embed="rId2"/>
          <a:stretch>
            <a:fillRect/>
          </a:stretch>
        </p:blipFill>
        <p:spPr>
          <a:xfrm>
            <a:off x="7041412" y="3082048"/>
            <a:ext cx="434980" cy="647756"/>
          </a:xfrm>
          <a:prstGeom prst="rect">
            <a:avLst/>
          </a:prstGeom>
        </p:spPr>
      </p:pic>
      <p:pic>
        <p:nvPicPr>
          <p:cNvPr id="11" name="图片 10"/>
          <p:cNvPicPr>
            <a:picLocks noChangeAspect="1"/>
          </p:cNvPicPr>
          <p:nvPr/>
        </p:nvPicPr>
        <p:blipFill>
          <a:blip r:embed="rId2"/>
          <a:stretch>
            <a:fillRect/>
          </a:stretch>
        </p:blipFill>
        <p:spPr>
          <a:xfrm>
            <a:off x="6758837" y="2983255"/>
            <a:ext cx="638423" cy="708170"/>
          </a:xfrm>
          <a:prstGeom prst="rect">
            <a:avLst/>
          </a:prstGeom>
        </p:spPr>
      </p:pic>
      <p:pic>
        <p:nvPicPr>
          <p:cNvPr id="2" name="图片 1"/>
          <p:cNvPicPr>
            <a:picLocks noChangeAspect="1"/>
          </p:cNvPicPr>
          <p:nvPr/>
        </p:nvPicPr>
        <p:blipFill>
          <a:blip r:embed="rId3"/>
          <a:stretch>
            <a:fillRect/>
          </a:stretch>
        </p:blipFill>
        <p:spPr>
          <a:xfrm>
            <a:off x="230033" y="5974605"/>
            <a:ext cx="723963" cy="716342"/>
          </a:xfrm>
          <a:prstGeom prst="rect">
            <a:avLst/>
          </a:prstGeom>
        </p:spPr>
      </p:pic>
      <p:pic>
        <p:nvPicPr>
          <p:cNvPr id="8" name="图片 7"/>
          <p:cNvPicPr>
            <a:picLocks noChangeAspect="1"/>
          </p:cNvPicPr>
          <p:nvPr/>
        </p:nvPicPr>
        <p:blipFill>
          <a:blip r:embed="rId3"/>
          <a:stretch>
            <a:fillRect/>
          </a:stretch>
        </p:blipFill>
        <p:spPr>
          <a:xfrm>
            <a:off x="8488941" y="921959"/>
            <a:ext cx="1991490" cy="716342"/>
          </a:xfrm>
          <a:prstGeom prst="rect">
            <a:avLst/>
          </a:prstGeom>
        </p:spPr>
      </p:pic>
      <p:pic>
        <p:nvPicPr>
          <p:cNvPr id="12" name="图片 11"/>
          <p:cNvPicPr>
            <a:picLocks noChangeAspect="1"/>
          </p:cNvPicPr>
          <p:nvPr/>
        </p:nvPicPr>
        <p:blipFill>
          <a:blip r:embed="rId3"/>
          <a:stretch>
            <a:fillRect/>
          </a:stretch>
        </p:blipFill>
        <p:spPr>
          <a:xfrm>
            <a:off x="9802988" y="2689584"/>
            <a:ext cx="738989" cy="716342"/>
          </a:xfrm>
          <a:prstGeom prst="rect">
            <a:avLst/>
          </a:prstGeom>
        </p:spPr>
      </p:pic>
      <p:pic>
        <p:nvPicPr>
          <p:cNvPr id="13" name="图片 12"/>
          <p:cNvPicPr>
            <a:picLocks noChangeAspect="1"/>
          </p:cNvPicPr>
          <p:nvPr/>
        </p:nvPicPr>
        <p:blipFill>
          <a:blip r:embed="rId3"/>
          <a:stretch>
            <a:fillRect/>
          </a:stretch>
        </p:blipFill>
        <p:spPr>
          <a:xfrm>
            <a:off x="9741442" y="5394613"/>
            <a:ext cx="738989" cy="716342"/>
          </a:xfrm>
          <a:prstGeom prst="rect">
            <a:avLst/>
          </a:prstGeom>
        </p:spPr>
      </p:pic>
      <p:sp>
        <p:nvSpPr>
          <p:cNvPr id="4" name="矩形 3"/>
          <p:cNvSpPr/>
          <p:nvPr/>
        </p:nvSpPr>
        <p:spPr>
          <a:xfrm>
            <a:off x="1380347" y="5464624"/>
            <a:ext cx="10191893" cy="830997"/>
          </a:xfrm>
          <a:prstGeom prst="rect">
            <a:avLst/>
          </a:prstGeom>
        </p:spPr>
        <p:txBody>
          <a:bodyPr wrap="square">
            <a:spAutoFit/>
          </a:bodyPr>
          <a:lstStyle/>
          <a:p>
            <a:pPr algn="ctr"/>
            <a:r>
              <a:rPr lang="en-US" altLang="zh-CN" sz="2400" dirty="0">
                <a:latin typeface="宋体" panose="02010600030101010101" pitchFamily="2" charset="-122"/>
                <a:ea typeface="宋体" panose="02010600030101010101" pitchFamily="2" charset="-122"/>
              </a:rPr>
              <a:t>Paul Steinhardt, </a:t>
            </a:r>
            <a:r>
              <a:rPr lang="zh-CN" altLang="en-US" sz="2400" dirty="0" smtClean="0">
                <a:latin typeface="宋体" panose="02010600030101010101" pitchFamily="2" charset="-122"/>
                <a:ea typeface="宋体" panose="02010600030101010101" pitchFamily="2" charset="-122"/>
              </a:rPr>
              <a:t>暴胀宇宙学先驱。</a:t>
            </a:r>
            <a:endParaRPr lang="en-US" altLang="zh-CN" sz="2400" dirty="0" smtClean="0">
              <a:latin typeface="宋体" panose="02010600030101010101" pitchFamily="2" charset="-122"/>
              <a:ea typeface="宋体" panose="02010600030101010101" pitchFamily="2" charset="-122"/>
            </a:endParaRPr>
          </a:p>
          <a:p>
            <a:pPr algn="ctr"/>
            <a:r>
              <a:rPr lang="en-US" altLang="zh-CN" sz="2400" dirty="0" smtClean="0">
                <a:latin typeface="宋体" panose="02010600030101010101" pitchFamily="2" charset="-122"/>
                <a:ea typeface="宋体" panose="02010600030101010101" pitchFamily="2" charset="-122"/>
              </a:rPr>
              <a:t>1983</a:t>
            </a:r>
            <a:r>
              <a:rPr lang="zh-CN" altLang="en-US" sz="2400" dirty="0" smtClean="0">
                <a:latin typeface="宋体" panose="02010600030101010101" pitchFamily="2" charset="-122"/>
                <a:ea typeface="宋体" panose="02010600030101010101" pitchFamily="2" charset="-122"/>
              </a:rPr>
              <a:t>年，他提出了第一个永恒暴胀的模型。</a:t>
            </a:r>
            <a:endParaRPr lang="zh-CN" altLang="en-US" sz="24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789" y="688076"/>
            <a:ext cx="5622144" cy="4210677"/>
          </a:xfrm>
          <a:prstGeom prst="rect">
            <a:avLst/>
          </a:prstGeom>
        </p:spPr>
      </p:pic>
    </p:spTree>
    <p:extLst>
      <p:ext uri="{BB962C8B-B14F-4D97-AF65-F5344CB8AC3E}">
        <p14:creationId xmlns:p14="http://schemas.microsoft.com/office/powerpoint/2010/main" val="280922494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stretch>
            <a:fillRect/>
          </a:stretch>
        </p:blipFill>
        <p:spPr>
          <a:xfrm>
            <a:off x="9556011" y="4574875"/>
            <a:ext cx="640135" cy="647756"/>
          </a:xfrm>
          <a:prstGeom prst="rect">
            <a:avLst/>
          </a:prstGeom>
        </p:spPr>
      </p:pic>
      <p:pic>
        <p:nvPicPr>
          <p:cNvPr id="9" name="图片 8"/>
          <p:cNvPicPr>
            <a:picLocks noChangeAspect="1"/>
          </p:cNvPicPr>
          <p:nvPr/>
        </p:nvPicPr>
        <p:blipFill>
          <a:blip r:embed="rId4"/>
          <a:stretch>
            <a:fillRect/>
          </a:stretch>
        </p:blipFill>
        <p:spPr>
          <a:xfrm>
            <a:off x="4206138" y="2998496"/>
            <a:ext cx="638423" cy="708170"/>
          </a:xfrm>
          <a:prstGeom prst="rect">
            <a:avLst/>
          </a:prstGeom>
        </p:spPr>
      </p:pic>
      <p:pic>
        <p:nvPicPr>
          <p:cNvPr id="10" name="图片 9"/>
          <p:cNvPicPr>
            <a:picLocks noChangeAspect="1"/>
          </p:cNvPicPr>
          <p:nvPr/>
        </p:nvPicPr>
        <p:blipFill>
          <a:blip r:embed="rId4"/>
          <a:stretch>
            <a:fillRect/>
          </a:stretch>
        </p:blipFill>
        <p:spPr>
          <a:xfrm>
            <a:off x="7041412" y="3082048"/>
            <a:ext cx="434980" cy="647756"/>
          </a:xfrm>
          <a:prstGeom prst="rect">
            <a:avLst/>
          </a:prstGeom>
        </p:spPr>
      </p:pic>
      <p:pic>
        <p:nvPicPr>
          <p:cNvPr id="11" name="图片 10"/>
          <p:cNvPicPr>
            <a:picLocks noChangeAspect="1"/>
          </p:cNvPicPr>
          <p:nvPr/>
        </p:nvPicPr>
        <p:blipFill>
          <a:blip r:embed="rId4"/>
          <a:stretch>
            <a:fillRect/>
          </a:stretch>
        </p:blipFill>
        <p:spPr>
          <a:xfrm>
            <a:off x="6758837" y="2983255"/>
            <a:ext cx="638423" cy="708170"/>
          </a:xfrm>
          <a:prstGeom prst="rect">
            <a:avLst/>
          </a:prstGeom>
        </p:spPr>
      </p:pic>
      <p:pic>
        <p:nvPicPr>
          <p:cNvPr id="2" name="图片 1"/>
          <p:cNvPicPr>
            <a:picLocks noChangeAspect="1"/>
          </p:cNvPicPr>
          <p:nvPr/>
        </p:nvPicPr>
        <p:blipFill>
          <a:blip r:embed="rId5"/>
          <a:stretch>
            <a:fillRect/>
          </a:stretch>
        </p:blipFill>
        <p:spPr>
          <a:xfrm>
            <a:off x="230033" y="5974605"/>
            <a:ext cx="723963" cy="716342"/>
          </a:xfrm>
          <a:prstGeom prst="rect">
            <a:avLst/>
          </a:prstGeom>
        </p:spPr>
      </p:pic>
      <p:pic>
        <p:nvPicPr>
          <p:cNvPr id="8" name="图片 7"/>
          <p:cNvPicPr>
            <a:picLocks noChangeAspect="1"/>
          </p:cNvPicPr>
          <p:nvPr/>
        </p:nvPicPr>
        <p:blipFill>
          <a:blip r:embed="rId5"/>
          <a:stretch>
            <a:fillRect/>
          </a:stretch>
        </p:blipFill>
        <p:spPr>
          <a:xfrm>
            <a:off x="8488941" y="921959"/>
            <a:ext cx="1991490" cy="716342"/>
          </a:xfrm>
          <a:prstGeom prst="rect">
            <a:avLst/>
          </a:prstGeom>
        </p:spPr>
      </p:pic>
      <p:pic>
        <p:nvPicPr>
          <p:cNvPr id="12" name="图片 11"/>
          <p:cNvPicPr>
            <a:picLocks noChangeAspect="1"/>
          </p:cNvPicPr>
          <p:nvPr/>
        </p:nvPicPr>
        <p:blipFill>
          <a:blip r:embed="rId5"/>
          <a:stretch>
            <a:fillRect/>
          </a:stretch>
        </p:blipFill>
        <p:spPr>
          <a:xfrm>
            <a:off x="9802988" y="2689584"/>
            <a:ext cx="738989" cy="716342"/>
          </a:xfrm>
          <a:prstGeom prst="rect">
            <a:avLst/>
          </a:prstGeom>
        </p:spPr>
      </p:pic>
      <p:pic>
        <p:nvPicPr>
          <p:cNvPr id="13" name="图片 12"/>
          <p:cNvPicPr>
            <a:picLocks noChangeAspect="1"/>
          </p:cNvPicPr>
          <p:nvPr/>
        </p:nvPicPr>
        <p:blipFill>
          <a:blip r:embed="rId5"/>
          <a:stretch>
            <a:fillRect/>
          </a:stretch>
        </p:blipFill>
        <p:spPr>
          <a:xfrm>
            <a:off x="9741442" y="5394613"/>
            <a:ext cx="738989" cy="716342"/>
          </a:xfrm>
          <a:prstGeom prst="rect">
            <a:avLst/>
          </a:prstGeom>
        </p:spPr>
      </p:pic>
      <p:pic>
        <p:nvPicPr>
          <p:cNvPr id="3" name="动画 宇宙">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7055828"/>
          </a:xfrm>
          <a:prstGeom prst="rect">
            <a:avLst/>
          </a:prstGeom>
        </p:spPr>
      </p:pic>
      <p:sp>
        <p:nvSpPr>
          <p:cNvPr id="6" name="矩形 5"/>
          <p:cNvSpPr/>
          <p:nvPr/>
        </p:nvSpPr>
        <p:spPr>
          <a:xfrm>
            <a:off x="159694" y="737293"/>
            <a:ext cx="6096000" cy="369332"/>
          </a:xfrm>
          <a:prstGeom prst="rect">
            <a:avLst/>
          </a:prstGeom>
        </p:spPr>
        <p:txBody>
          <a:bodyPr>
            <a:spAutoFit/>
          </a:bodyPr>
          <a:lstStyle/>
          <a:p>
            <a:r>
              <a:rPr lang="zh-CN" altLang="en-US" b="1" dirty="0" smtClean="0">
                <a:solidFill>
                  <a:schemeClr val="bg1"/>
                </a:solidFill>
                <a:latin typeface="华文宋体" panose="02010600040101010101" pitchFamily="2" charset="-122"/>
                <a:ea typeface="华文宋体" panose="02010600040101010101" pitchFamily="2" charset="-122"/>
              </a:rPr>
              <a:t>从四分三十秒放映</a:t>
            </a:r>
            <a:endParaRPr lang="zh-CN" altLang="en-US" b="1" dirty="0">
              <a:solidFill>
                <a:schemeClr val="bg1"/>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426221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标准宇宙学中的疑难</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7" name="图片 6"/>
          <p:cNvPicPr>
            <a:picLocks noChangeAspect="1"/>
          </p:cNvPicPr>
          <p:nvPr/>
        </p:nvPicPr>
        <p:blipFill>
          <a:blip r:embed="rId3"/>
          <a:stretch>
            <a:fillRect/>
          </a:stretch>
        </p:blipFill>
        <p:spPr>
          <a:xfrm>
            <a:off x="9399248" y="3281767"/>
            <a:ext cx="817413" cy="419136"/>
          </a:xfrm>
          <a:prstGeom prst="rect">
            <a:avLst/>
          </a:prstGeom>
        </p:spPr>
      </p:pic>
      <p:pic>
        <p:nvPicPr>
          <p:cNvPr id="10" name="图片 9"/>
          <p:cNvPicPr>
            <a:picLocks noChangeAspect="1"/>
          </p:cNvPicPr>
          <p:nvPr/>
        </p:nvPicPr>
        <p:blipFill>
          <a:blip r:embed="rId2"/>
          <a:stretch>
            <a:fillRect/>
          </a:stretch>
        </p:blipFill>
        <p:spPr>
          <a:xfrm>
            <a:off x="9487886" y="3110302"/>
            <a:ext cx="640135" cy="647756"/>
          </a:xfrm>
          <a:prstGeom prst="rect">
            <a:avLst/>
          </a:prstGeom>
        </p:spPr>
      </p:pic>
      <p:pic>
        <p:nvPicPr>
          <p:cNvPr id="2" name="图片 1"/>
          <p:cNvPicPr>
            <a:picLocks noChangeAspect="1"/>
          </p:cNvPicPr>
          <p:nvPr/>
        </p:nvPicPr>
        <p:blipFill>
          <a:blip r:embed="rId4"/>
          <a:stretch>
            <a:fillRect/>
          </a:stretch>
        </p:blipFill>
        <p:spPr>
          <a:xfrm>
            <a:off x="509554" y="2596538"/>
            <a:ext cx="11361980" cy="1712816"/>
          </a:xfrm>
          <a:prstGeom prst="rect">
            <a:avLst/>
          </a:prstGeom>
        </p:spPr>
      </p:pic>
    </p:spTree>
    <p:extLst>
      <p:ext uri="{BB962C8B-B14F-4D97-AF65-F5344CB8AC3E}">
        <p14:creationId xmlns:p14="http://schemas.microsoft.com/office/powerpoint/2010/main" val="29000643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3287713" y="549275"/>
            <a:ext cx="597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Tahoma" panose="020B0604030504040204" pitchFamily="34" charset="0"/>
                <a:ea typeface="楷体_GB2312" pitchFamily="49" charset="-122"/>
              </a:rPr>
              <a:t>只有一个地球吗？只有一个宇宙吗？</a:t>
            </a:r>
          </a:p>
          <a:p>
            <a:r>
              <a:rPr lang="zh-CN" altLang="en-US" sz="2800" dirty="0">
                <a:latin typeface="Tahoma" panose="020B0604030504040204" pitchFamily="34" charset="0"/>
                <a:ea typeface="楷体_GB2312" pitchFamily="49" charset="-122"/>
              </a:rPr>
              <a:t>这是很多普通人都会感兴趣的问题。</a:t>
            </a:r>
          </a:p>
        </p:txBody>
      </p:sp>
      <p:pic>
        <p:nvPicPr>
          <p:cNvPr id="202755" name="Picture 3" descr="20050916112303_1985579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2205039"/>
            <a:ext cx="3024187" cy="2268537"/>
          </a:xfrm>
          <a:prstGeom prst="rect">
            <a:avLst/>
          </a:prstGeom>
          <a:noFill/>
          <a:extLst>
            <a:ext uri="{909E8E84-426E-40DD-AFC4-6F175D3DCCD1}">
              <a14:hiddenFill xmlns:a14="http://schemas.microsoft.com/office/drawing/2010/main">
                <a:solidFill>
                  <a:srgbClr val="FFFFFF"/>
                </a:solidFill>
              </a14:hiddenFill>
            </a:ext>
          </a:extLst>
        </p:spPr>
      </p:pic>
      <p:pic>
        <p:nvPicPr>
          <p:cNvPr id="202756" name="Picture 4" descr="bnr06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1989138"/>
            <a:ext cx="3527425" cy="2646362"/>
          </a:xfrm>
          <a:prstGeom prst="rect">
            <a:avLst/>
          </a:prstGeom>
          <a:noFill/>
          <a:extLst>
            <a:ext uri="{909E8E84-426E-40DD-AFC4-6F175D3DCCD1}">
              <a14:hiddenFill xmlns:a14="http://schemas.microsoft.com/office/drawing/2010/main">
                <a:solidFill>
                  <a:srgbClr val="FFFFFF"/>
                </a:solidFill>
              </a14:hiddenFill>
            </a:ext>
          </a:extLst>
        </p:spPr>
      </p:pic>
      <p:pic>
        <p:nvPicPr>
          <p:cNvPr id="202757" name="Picture 5" descr="1400201513_1889967230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314" y="4941888"/>
            <a:ext cx="1512887" cy="1490662"/>
          </a:xfrm>
          <a:prstGeom prst="rect">
            <a:avLst/>
          </a:prstGeom>
          <a:noFill/>
          <a:extLst>
            <a:ext uri="{909E8E84-426E-40DD-AFC4-6F175D3DCCD1}">
              <a14:hiddenFill xmlns:a14="http://schemas.microsoft.com/office/drawing/2010/main">
                <a:solidFill>
                  <a:srgbClr val="FFFFFF"/>
                </a:solidFill>
              </a14:hiddenFill>
            </a:ext>
          </a:extLst>
        </p:spPr>
      </p:pic>
      <p:sp>
        <p:nvSpPr>
          <p:cNvPr id="202758" name="AutoShape 6"/>
          <p:cNvSpPr>
            <a:spLocks noChangeArrowheads="1"/>
          </p:cNvSpPr>
          <p:nvPr/>
        </p:nvSpPr>
        <p:spPr bwMode="auto">
          <a:xfrm>
            <a:off x="6240463" y="4868863"/>
            <a:ext cx="914400" cy="609600"/>
          </a:xfrm>
          <a:prstGeom prst="wedgeRoundRectCallout">
            <a:avLst>
              <a:gd name="adj1" fmla="val -168231"/>
              <a:gd name="adj2" fmla="val 1510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t>？！</a:t>
            </a:r>
          </a:p>
        </p:txBody>
      </p:sp>
    </p:spTree>
    <p:extLst>
      <p:ext uri="{BB962C8B-B14F-4D97-AF65-F5344CB8AC3E}">
        <p14:creationId xmlns:p14="http://schemas.microsoft.com/office/powerpoint/2010/main" val="37342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p:cNvSpPr txBox="1">
            <a:spLocks noChangeArrowheads="1"/>
          </p:cNvSpPr>
          <p:nvPr/>
        </p:nvSpPr>
        <p:spPr bwMode="auto">
          <a:xfrm>
            <a:off x="2438400" y="685801"/>
            <a:ext cx="74676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smtClean="0">
                <a:latin typeface="Tahoma" panose="020B0604030504040204" pitchFamily="34" charset="0"/>
                <a:ea typeface="楷体_GB2312" pitchFamily="49" charset="-122"/>
              </a:rPr>
              <a:t>有人</a:t>
            </a:r>
            <a:r>
              <a:rPr lang="zh-CN" altLang="en-US" sz="2800" dirty="0">
                <a:latin typeface="Tahoma" panose="020B0604030504040204" pitchFamily="34" charset="0"/>
                <a:ea typeface="楷体_GB2312" pitchFamily="49" charset="-122"/>
              </a:rPr>
              <a:t>会说，</a:t>
            </a:r>
            <a:r>
              <a:rPr lang="zh-CN" altLang="en-US" sz="2800" dirty="0">
                <a:latin typeface="楷体_GB2312" pitchFamily="49" charset="-122"/>
                <a:ea typeface="楷体_GB2312" pitchFamily="49" charset="-122"/>
              </a:rPr>
              <a:t>四方上下曰宇</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古往今来曰</a:t>
            </a:r>
          </a:p>
          <a:p>
            <a:r>
              <a:rPr lang="zh-CN" altLang="en-US" sz="2800" dirty="0">
                <a:latin typeface="楷体_GB2312" pitchFamily="49" charset="-122"/>
                <a:ea typeface="楷体_GB2312" pitchFamily="49" charset="-122"/>
              </a:rPr>
              <a:t>宙，那么根据定义，宇宙只有一个。</a:t>
            </a:r>
          </a:p>
          <a:p>
            <a:endParaRPr lang="zh-CN" altLang="en-US" sz="2800" dirty="0">
              <a:latin typeface="楷体_GB2312" pitchFamily="49" charset="-122"/>
              <a:ea typeface="楷体_GB2312" pitchFamily="49" charset="-122"/>
            </a:endParaRPr>
          </a:p>
          <a:p>
            <a:endParaRPr lang="en-US" altLang="zh-CN" sz="2800" dirty="0" smtClean="0">
              <a:latin typeface="楷体_GB2312" pitchFamily="49" charset="-122"/>
              <a:ea typeface="楷体_GB2312" pitchFamily="49" charset="-122"/>
            </a:endParaRPr>
          </a:p>
          <a:p>
            <a:r>
              <a:rPr lang="zh-CN" altLang="en-US" sz="2800" dirty="0" smtClean="0">
                <a:latin typeface="楷体_GB2312" pitchFamily="49" charset="-122"/>
                <a:ea typeface="楷体_GB2312" pitchFamily="49" charset="-122"/>
              </a:rPr>
              <a:t>可是</a:t>
            </a:r>
            <a:r>
              <a:rPr lang="zh-CN" altLang="en-US" sz="2800" dirty="0">
                <a:latin typeface="楷体_GB2312" pitchFamily="49" charset="-122"/>
                <a:ea typeface="楷体_GB2312" pitchFamily="49" charset="-122"/>
              </a:rPr>
              <a:t>如果我们将这个定义加一句话：能够被我</a:t>
            </a:r>
          </a:p>
          <a:p>
            <a:r>
              <a:rPr lang="zh-CN" altLang="en-US" sz="2800" dirty="0">
                <a:latin typeface="楷体_GB2312" pitchFamily="49" charset="-122"/>
                <a:ea typeface="楷体_GB2312" pitchFamily="49" charset="-122"/>
              </a:rPr>
              <a:t>们观测到的，这个问题也就有意义了。</a:t>
            </a:r>
          </a:p>
          <a:p>
            <a:endParaRPr lang="zh-CN" altLang="en-US" sz="2800" dirty="0">
              <a:latin typeface="楷体_GB2312" pitchFamily="49" charset="-122"/>
              <a:ea typeface="楷体_GB2312" pitchFamily="49" charset="-122"/>
            </a:endParaRPr>
          </a:p>
          <a:p>
            <a:endParaRPr lang="en-US" altLang="zh-CN" sz="2800" dirty="0" smtClean="0">
              <a:latin typeface="楷体_GB2312" pitchFamily="49" charset="-122"/>
              <a:ea typeface="楷体_GB2312" pitchFamily="49" charset="-122"/>
            </a:endParaRPr>
          </a:p>
          <a:p>
            <a:r>
              <a:rPr lang="zh-CN" altLang="en-US" sz="2800" dirty="0" smtClean="0">
                <a:latin typeface="楷体_GB2312" pitchFamily="49" charset="-122"/>
                <a:ea typeface="楷体_GB2312" pitchFamily="49" charset="-122"/>
              </a:rPr>
              <a:t>下面</a:t>
            </a:r>
            <a:r>
              <a:rPr lang="zh-CN" altLang="en-US" sz="2800" dirty="0">
                <a:latin typeface="楷体_GB2312" pitchFamily="49" charset="-122"/>
                <a:ea typeface="楷体_GB2312" pitchFamily="49" charset="-122"/>
              </a:rPr>
              <a:t>我谈一下</a:t>
            </a:r>
            <a:r>
              <a:rPr lang="zh-CN" altLang="en-US" sz="2800" dirty="0">
                <a:latin typeface="Arial" panose="020B0604020202020204" pitchFamily="34" charset="0"/>
                <a:ea typeface="楷体_GB2312" pitchFamily="49" charset="-122"/>
              </a:rPr>
              <a:t>“</a:t>
            </a:r>
            <a:r>
              <a:rPr lang="zh-CN" altLang="en-US" sz="2800" dirty="0">
                <a:latin typeface="楷体_GB2312" pitchFamily="49" charset="-122"/>
                <a:ea typeface="楷体_GB2312" pitchFamily="49" charset="-122"/>
              </a:rPr>
              <a:t>被观测到</a:t>
            </a:r>
            <a:r>
              <a:rPr lang="zh-CN" altLang="en-US" sz="2800" dirty="0">
                <a:latin typeface="Arial" panose="020B0604020202020204" pitchFamily="34" charset="0"/>
                <a:ea typeface="楷体_GB2312" pitchFamily="49" charset="-122"/>
              </a:rPr>
              <a:t>”</a:t>
            </a:r>
            <a:r>
              <a:rPr lang="zh-CN" altLang="en-US" sz="2800" dirty="0">
                <a:latin typeface="楷体_GB2312" pitchFamily="49" charset="-122"/>
                <a:ea typeface="楷体_GB2312" pitchFamily="49" charset="-122"/>
              </a:rPr>
              <a:t>到底是什么意思。</a:t>
            </a:r>
            <a:endParaRPr lang="zh-CN" altLang="en-US" sz="2000" dirty="0">
              <a:latin typeface="Tahoma" panose="020B0604030504040204" pitchFamily="34" charset="0"/>
            </a:endParaRPr>
          </a:p>
        </p:txBody>
      </p:sp>
    </p:spTree>
    <p:extLst>
      <p:ext uri="{BB962C8B-B14F-4D97-AF65-F5344CB8AC3E}">
        <p14:creationId xmlns:p14="http://schemas.microsoft.com/office/powerpoint/2010/main" val="79013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1" name="AutoShape 5"/>
          <p:cNvSpPr>
            <a:spLocks noChangeArrowheads="1"/>
          </p:cNvSpPr>
          <p:nvPr/>
        </p:nvSpPr>
        <p:spPr bwMode="auto">
          <a:xfrm>
            <a:off x="5016500" y="1773239"/>
            <a:ext cx="1214438" cy="1214437"/>
          </a:xfrm>
          <a:prstGeom prst="diamond">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AutoShape 7"/>
          <p:cNvSpPr>
            <a:spLocks noChangeArrowheads="1"/>
          </p:cNvSpPr>
          <p:nvPr/>
        </p:nvSpPr>
        <p:spPr bwMode="auto">
          <a:xfrm>
            <a:off x="4440239" y="1268414"/>
            <a:ext cx="2808287" cy="1214437"/>
          </a:xfrm>
          <a:prstGeom prst="diamond">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AutoShape 8"/>
          <p:cNvSpPr>
            <a:spLocks noChangeArrowheads="1"/>
          </p:cNvSpPr>
          <p:nvPr/>
        </p:nvSpPr>
        <p:spPr bwMode="auto">
          <a:xfrm>
            <a:off x="2855914" y="2133600"/>
            <a:ext cx="2808287" cy="1214438"/>
          </a:xfrm>
          <a:prstGeom prst="diamond">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AutoShape 9"/>
          <p:cNvSpPr>
            <a:spLocks noChangeArrowheads="1"/>
          </p:cNvSpPr>
          <p:nvPr/>
        </p:nvSpPr>
        <p:spPr bwMode="auto">
          <a:xfrm>
            <a:off x="6096000" y="2133600"/>
            <a:ext cx="2808288" cy="1214438"/>
          </a:xfrm>
          <a:prstGeom prst="diamond">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AutoShape 10"/>
          <p:cNvSpPr>
            <a:spLocks noChangeArrowheads="1"/>
          </p:cNvSpPr>
          <p:nvPr/>
        </p:nvSpPr>
        <p:spPr bwMode="auto">
          <a:xfrm>
            <a:off x="4440239" y="2997200"/>
            <a:ext cx="2808287" cy="1214438"/>
          </a:xfrm>
          <a:prstGeom prst="diamond">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12"/>
          <p:cNvSpPr>
            <a:spLocks noChangeShapeType="1"/>
          </p:cNvSpPr>
          <p:nvPr/>
        </p:nvSpPr>
        <p:spPr bwMode="auto">
          <a:xfrm flipV="1">
            <a:off x="5808663" y="4365625"/>
            <a:ext cx="0" cy="7191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89" name="Text Box 13"/>
          <p:cNvSpPr txBox="1">
            <a:spLocks noChangeArrowheads="1"/>
          </p:cNvSpPr>
          <p:nvPr/>
        </p:nvSpPr>
        <p:spPr bwMode="auto">
          <a:xfrm>
            <a:off x="3597613" y="5434648"/>
            <a:ext cx="44935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ea typeface="楷体_GB2312" pitchFamily="49" charset="-122"/>
              </a:rPr>
              <a:t>多</a:t>
            </a:r>
            <a:r>
              <a:rPr lang="zh-CN" altLang="en-US" sz="2800" dirty="0" smtClean="0">
                <a:ea typeface="楷体_GB2312" pitchFamily="49" charset="-122"/>
              </a:rPr>
              <a:t>宇宙：多个因果连通区域</a:t>
            </a:r>
            <a:endParaRPr lang="zh-CN" altLang="en-US" sz="2800" dirty="0">
              <a:ea typeface="楷体_GB2312" pitchFamily="49" charset="-122"/>
            </a:endParaRPr>
          </a:p>
        </p:txBody>
      </p:sp>
    </p:spTree>
    <p:extLst>
      <p:ext uri="{BB962C8B-B14F-4D97-AF65-F5344CB8AC3E}">
        <p14:creationId xmlns:p14="http://schemas.microsoft.com/office/powerpoint/2010/main" val="381698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1" name="Text Box 7"/>
          <p:cNvSpPr txBox="1">
            <a:spLocks noChangeArrowheads="1"/>
          </p:cNvSpPr>
          <p:nvPr/>
        </p:nvSpPr>
        <p:spPr bwMode="auto">
          <a:xfrm>
            <a:off x="2279651" y="404813"/>
            <a:ext cx="7724775" cy="564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ea typeface="楷体_GB2312" pitchFamily="49" charset="-122"/>
                <a:cs typeface="Arial" panose="020B0604020202020204" pitchFamily="34" charset="0"/>
              </a:rPr>
              <a:t>更加形象的图象是</a:t>
            </a:r>
          </a:p>
          <a:p>
            <a:endParaRPr lang="zh-CN" altLang="en-US" sz="2800">
              <a:ea typeface="楷体_GB2312" pitchFamily="49" charset="-122"/>
              <a:cs typeface="Arial" panose="020B0604020202020204" pitchFamily="34" charset="0"/>
            </a:endParaRPr>
          </a:p>
          <a:p>
            <a:endParaRPr lang="zh-CN" altLang="en-US" sz="2800">
              <a:ea typeface="楷体_GB2312" pitchFamily="49" charset="-122"/>
              <a:cs typeface="Arial" panose="020B0604020202020204" pitchFamily="34" charset="0"/>
            </a:endParaRPr>
          </a:p>
          <a:p>
            <a:endParaRPr lang="zh-CN" altLang="en-US" sz="2800">
              <a:ea typeface="楷体_GB2312" pitchFamily="49" charset="-122"/>
              <a:cs typeface="Arial" panose="020B0604020202020204" pitchFamily="34" charset="0"/>
            </a:endParaRPr>
          </a:p>
          <a:p>
            <a:endParaRPr lang="zh-CN" altLang="en-US" sz="2800">
              <a:ea typeface="楷体_GB2312" pitchFamily="49" charset="-122"/>
              <a:cs typeface="Arial" panose="020B0604020202020204" pitchFamily="34" charset="0"/>
            </a:endParaRPr>
          </a:p>
          <a:p>
            <a:endParaRPr lang="zh-CN" altLang="en-US" sz="2800">
              <a:ea typeface="楷体_GB2312" pitchFamily="49" charset="-122"/>
              <a:cs typeface="Arial" panose="020B0604020202020204" pitchFamily="34" charset="0"/>
            </a:endParaRPr>
          </a:p>
          <a:p>
            <a:endParaRPr lang="zh-CN" altLang="en-US" sz="2800">
              <a:ea typeface="楷体_GB2312" pitchFamily="49" charset="-122"/>
              <a:cs typeface="Arial" panose="020B0604020202020204" pitchFamily="34" charset="0"/>
            </a:endParaRPr>
          </a:p>
          <a:p>
            <a:endParaRPr lang="zh-CN" altLang="en-US" sz="2800">
              <a:ea typeface="楷体_GB2312" pitchFamily="49" charset="-122"/>
              <a:cs typeface="Arial" panose="020B0604020202020204" pitchFamily="34" charset="0"/>
            </a:endParaRPr>
          </a:p>
          <a:p>
            <a:endParaRPr lang="zh-CN" altLang="en-US" sz="2800">
              <a:ea typeface="楷体_GB2312" pitchFamily="49" charset="-122"/>
              <a:cs typeface="Arial" panose="020B0604020202020204" pitchFamily="34" charset="0"/>
            </a:endParaRPr>
          </a:p>
          <a:p>
            <a:endParaRPr lang="zh-CN" altLang="en-US" sz="2800">
              <a:ea typeface="楷体_GB2312" pitchFamily="49" charset="-122"/>
              <a:cs typeface="Arial" panose="020B0604020202020204" pitchFamily="34" charset="0"/>
            </a:endParaRPr>
          </a:p>
          <a:p>
            <a:endParaRPr lang="zh-CN" altLang="en-US" sz="2800">
              <a:ea typeface="楷体_GB2312" pitchFamily="49" charset="-122"/>
              <a:cs typeface="Arial" panose="020B0604020202020204" pitchFamily="34" charset="0"/>
            </a:endParaRPr>
          </a:p>
          <a:p>
            <a:r>
              <a:rPr lang="zh-CN" altLang="en-US" sz="2800">
                <a:ea typeface="楷体_GB2312" pitchFamily="49" charset="-122"/>
                <a:cs typeface="Arial" panose="020B0604020202020204" pitchFamily="34" charset="0"/>
              </a:rPr>
              <a:t>                                     </a:t>
            </a:r>
          </a:p>
          <a:p>
            <a:r>
              <a:rPr lang="zh-CN" altLang="en-US" sz="2800">
                <a:ea typeface="楷体_GB2312" pitchFamily="49" charset="-122"/>
                <a:cs typeface="Arial" panose="020B0604020202020204" pitchFamily="34" charset="0"/>
              </a:rPr>
              <a:t>                                  你现在的位置</a:t>
            </a:r>
          </a:p>
        </p:txBody>
      </p:sp>
      <p:pic>
        <p:nvPicPr>
          <p:cNvPr id="154634" name="Picture 10" descr="multive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4" y="1412876"/>
            <a:ext cx="6224587" cy="3636963"/>
          </a:xfrm>
          <a:prstGeom prst="rect">
            <a:avLst/>
          </a:prstGeom>
          <a:noFill/>
          <a:extLst>
            <a:ext uri="{909E8E84-426E-40DD-AFC4-6F175D3DCCD1}">
              <a14:hiddenFill xmlns:a14="http://schemas.microsoft.com/office/drawing/2010/main">
                <a:solidFill>
                  <a:srgbClr val="FFFFFF"/>
                </a:solidFill>
              </a14:hiddenFill>
            </a:ext>
          </a:extLst>
        </p:spPr>
      </p:pic>
      <p:sp>
        <p:nvSpPr>
          <p:cNvPr id="154636" name="Line 12"/>
          <p:cNvSpPr>
            <a:spLocks noChangeShapeType="1"/>
          </p:cNvSpPr>
          <p:nvPr/>
        </p:nvSpPr>
        <p:spPr bwMode="auto">
          <a:xfrm flipH="1" flipV="1">
            <a:off x="7104063" y="3716338"/>
            <a:ext cx="215900" cy="17272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10847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3" name="Text Box 5"/>
          <p:cNvSpPr txBox="1">
            <a:spLocks noChangeArrowheads="1"/>
          </p:cNvSpPr>
          <p:nvPr/>
        </p:nvSpPr>
        <p:spPr bwMode="auto">
          <a:xfrm>
            <a:off x="1210628" y="836614"/>
            <a:ext cx="6288901"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800" dirty="0">
                <a:ea typeface="华文行楷" panose="02010800040101010101" pitchFamily="2" charset="-122"/>
                <a:cs typeface="Arial" panose="020B0604020202020204" pitchFamily="34" charset="0"/>
              </a:rPr>
              <a:t>Max </a:t>
            </a:r>
            <a:r>
              <a:rPr lang="en-US" altLang="zh-CN" sz="2800" dirty="0" err="1">
                <a:ea typeface="华文行楷" panose="02010800040101010101" pitchFamily="2" charset="-122"/>
                <a:cs typeface="Arial" panose="020B0604020202020204" pitchFamily="34" charset="0"/>
              </a:rPr>
              <a:t>Tegmark</a:t>
            </a:r>
            <a:r>
              <a:rPr lang="en-US" altLang="zh-CN" sz="2800" dirty="0">
                <a:ea typeface="华文行楷" panose="02010800040101010101" pitchFamily="2" charset="-122"/>
                <a:cs typeface="Arial" panose="020B0604020202020204" pitchFamily="34" charset="0"/>
              </a:rPr>
              <a:t> </a:t>
            </a:r>
            <a:r>
              <a:rPr lang="zh-CN" altLang="en-US" sz="2800" dirty="0">
                <a:ea typeface="楷体_GB2312" pitchFamily="49" charset="-122"/>
                <a:cs typeface="Arial" panose="020B0604020202020204" pitchFamily="34" charset="0"/>
              </a:rPr>
              <a:t>对多宇宙的分类</a:t>
            </a:r>
          </a:p>
          <a:p>
            <a:pPr>
              <a:lnSpc>
                <a:spcPct val="120000"/>
              </a:lnSpc>
            </a:pPr>
            <a:endParaRPr lang="zh-CN" altLang="en-US" sz="2800" dirty="0">
              <a:ea typeface="楷体_GB2312" pitchFamily="49" charset="-122"/>
              <a:cs typeface="Arial" panose="020B0604020202020204" pitchFamily="34" charset="0"/>
            </a:endParaRPr>
          </a:p>
          <a:p>
            <a:pPr>
              <a:lnSpc>
                <a:spcPct val="120000"/>
              </a:lnSpc>
            </a:pPr>
            <a:endParaRPr lang="zh-CN" altLang="en-US" sz="2800" dirty="0">
              <a:ea typeface="楷体_GB2312" pitchFamily="49" charset="-122"/>
              <a:cs typeface="Arial" panose="020B0604020202020204" pitchFamily="34" charset="0"/>
            </a:endParaRPr>
          </a:p>
          <a:p>
            <a:pPr>
              <a:lnSpc>
                <a:spcPct val="120000"/>
              </a:lnSpc>
            </a:pPr>
            <a:r>
              <a:rPr lang="zh-CN" altLang="en-US" sz="2800" dirty="0">
                <a:ea typeface="楷体_GB2312" pitchFamily="49" charset="-122"/>
                <a:cs typeface="Arial" panose="020B0604020202020204" pitchFamily="34" charset="0"/>
              </a:rPr>
              <a:t>第一层次：</a:t>
            </a:r>
          </a:p>
          <a:p>
            <a:pPr>
              <a:lnSpc>
                <a:spcPct val="120000"/>
              </a:lnSpc>
            </a:pPr>
            <a:endParaRPr lang="zh-CN" altLang="en-US" sz="2800" dirty="0">
              <a:ea typeface="楷体_GB2312" pitchFamily="49" charset="-122"/>
              <a:cs typeface="Arial" panose="020B0604020202020204" pitchFamily="34" charset="0"/>
            </a:endParaRPr>
          </a:p>
          <a:p>
            <a:pPr>
              <a:lnSpc>
                <a:spcPct val="120000"/>
              </a:lnSpc>
            </a:pPr>
            <a:r>
              <a:rPr lang="zh-CN" altLang="en-US" sz="2800" dirty="0">
                <a:ea typeface="楷体_GB2312" pitchFamily="49" charset="-122"/>
                <a:cs typeface="Arial" panose="020B0604020202020204" pitchFamily="34" charset="0"/>
              </a:rPr>
              <a:t>在我们的视界之外还存在</a:t>
            </a:r>
            <a:r>
              <a:rPr lang="zh-CN" altLang="en-US" sz="2800" dirty="0" smtClean="0">
                <a:ea typeface="楷体_GB2312" pitchFamily="49" charset="-122"/>
                <a:cs typeface="Arial" panose="020B0604020202020204" pitchFamily="34" charset="0"/>
              </a:rPr>
              <a:t>空间。</a:t>
            </a:r>
            <a:endParaRPr lang="zh-CN" altLang="en-US" sz="2800" dirty="0">
              <a:ea typeface="楷体_GB2312" pitchFamily="49" charset="-122"/>
              <a:cs typeface="Arial" panose="020B0604020202020204" pitchFamily="34" charset="0"/>
            </a:endParaRPr>
          </a:p>
          <a:p>
            <a:pPr>
              <a:lnSpc>
                <a:spcPct val="120000"/>
              </a:lnSpc>
            </a:pPr>
            <a:r>
              <a:rPr lang="zh-CN" altLang="en-US" sz="2800" dirty="0">
                <a:ea typeface="楷体_GB2312" pitchFamily="49" charset="-122"/>
                <a:cs typeface="Arial" panose="020B0604020202020204" pitchFamily="34" charset="0"/>
              </a:rPr>
              <a:t>世界的演化是各态历经的，</a:t>
            </a:r>
            <a:r>
              <a:rPr lang="zh-CN" altLang="en-US" sz="2800" dirty="0">
                <a:latin typeface="黑体" panose="02010609060101010101" pitchFamily="49" charset="-122"/>
                <a:ea typeface="黑体" panose="02010609060101010101" pitchFamily="49" charset="-122"/>
                <a:cs typeface="Arial" panose="020B0604020202020204" pitchFamily="34" charset="0"/>
              </a:rPr>
              <a:t>所以</a:t>
            </a:r>
          </a:p>
          <a:p>
            <a:pPr>
              <a:lnSpc>
                <a:spcPct val="120000"/>
              </a:lnSpc>
            </a:pPr>
            <a:r>
              <a:rPr lang="zh-CN" altLang="en-US" sz="2800" dirty="0">
                <a:latin typeface="黑体" panose="02010609060101010101" pitchFamily="49" charset="-122"/>
                <a:ea typeface="黑体" panose="02010609060101010101" pitchFamily="49" charset="-122"/>
                <a:cs typeface="Arial" panose="020B0604020202020204" pitchFamily="34" charset="0"/>
              </a:rPr>
              <a:t>任何初始条件都在某一个地方实现了</a:t>
            </a:r>
            <a:r>
              <a:rPr lang="zh-CN" altLang="en-US" sz="2800" dirty="0" smtClean="0">
                <a:ea typeface="楷体_GB2312" pitchFamily="49" charset="-122"/>
                <a:cs typeface="Arial" panose="020B0604020202020204" pitchFamily="34" charset="0"/>
              </a:rPr>
              <a:t>。</a:t>
            </a:r>
            <a:endParaRPr lang="zh-CN" altLang="en-US" sz="2800" dirty="0">
              <a:ea typeface="楷体_GB2312" pitchFamily="49" charset="-122"/>
              <a:cs typeface="Arial" panose="020B0604020202020204" pitchFamily="34" charset="0"/>
            </a:endParaRPr>
          </a:p>
        </p:txBody>
      </p:sp>
      <p:pic>
        <p:nvPicPr>
          <p:cNvPr id="155654" name="Picture 6" descr="Max_Teg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544" y="836614"/>
            <a:ext cx="2232025" cy="220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97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p:cNvSpPr txBox="1">
            <a:spLocks noChangeArrowheads="1"/>
          </p:cNvSpPr>
          <p:nvPr/>
        </p:nvSpPr>
        <p:spPr bwMode="auto">
          <a:xfrm>
            <a:off x="1173480" y="1085980"/>
            <a:ext cx="449353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smtClean="0">
                <a:ea typeface="楷体_GB2312" pitchFamily="49" charset="-122"/>
              </a:rPr>
              <a:t>第二层次</a:t>
            </a:r>
            <a:endParaRPr lang="en-US" altLang="zh-CN" sz="2800" dirty="0">
              <a:ea typeface="楷体_GB2312" pitchFamily="49" charset="-122"/>
            </a:endParaRPr>
          </a:p>
          <a:p>
            <a:endParaRPr lang="zh-CN" altLang="en-US" sz="2800" dirty="0">
              <a:ea typeface="楷体_GB2312" pitchFamily="49" charset="-122"/>
            </a:endParaRPr>
          </a:p>
          <a:p>
            <a:r>
              <a:rPr lang="zh-CN" altLang="en-US" sz="2800" dirty="0">
                <a:ea typeface="楷体_GB2312" pitchFamily="49" charset="-122"/>
              </a:rPr>
              <a:t>永恒暴涨。暴涨不只发生</a:t>
            </a:r>
          </a:p>
          <a:p>
            <a:r>
              <a:rPr lang="zh-CN" altLang="en-US" sz="2800" dirty="0">
                <a:ea typeface="楷体_GB2312" pitchFamily="49" charset="-122"/>
              </a:rPr>
              <a:t>一次，而是在不断地发生，</a:t>
            </a:r>
          </a:p>
          <a:p>
            <a:r>
              <a:rPr lang="zh-CN" altLang="en-US" sz="2800" dirty="0">
                <a:ea typeface="楷体_GB2312" pitchFamily="49" charset="-122"/>
              </a:rPr>
              <a:t>我们的宇宙来源于其中的</a:t>
            </a:r>
          </a:p>
          <a:p>
            <a:r>
              <a:rPr lang="zh-CN" altLang="en-US" sz="2800" dirty="0">
                <a:ea typeface="楷体_GB2312" pitchFamily="49" charset="-122"/>
              </a:rPr>
              <a:t>一次暴涨而已</a:t>
            </a:r>
            <a:r>
              <a:rPr lang="zh-CN" altLang="en-US" sz="2800" dirty="0" smtClean="0">
                <a:ea typeface="楷体_GB2312" pitchFamily="49" charset="-122"/>
              </a:rPr>
              <a:t>。</a:t>
            </a:r>
            <a:endParaRPr lang="en-US" altLang="zh-CN" sz="2800" dirty="0" smtClean="0">
              <a:ea typeface="楷体_GB2312" pitchFamily="49" charset="-122"/>
            </a:endParaRPr>
          </a:p>
          <a:p>
            <a:endParaRPr lang="en-US" altLang="zh-CN" sz="2800" dirty="0">
              <a:ea typeface="楷体_GB2312" pitchFamily="49" charset="-122"/>
            </a:endParaRPr>
          </a:p>
          <a:p>
            <a:r>
              <a:rPr lang="zh-CN" altLang="en-US" sz="2800" dirty="0" smtClean="0">
                <a:ea typeface="楷体_GB2312" pitchFamily="49" charset="-122"/>
              </a:rPr>
              <a:t>不断</a:t>
            </a:r>
            <a:r>
              <a:rPr lang="zh-CN" altLang="en-US" sz="2800" dirty="0">
                <a:ea typeface="楷体_GB2312" pitchFamily="49" charset="-122"/>
              </a:rPr>
              <a:t>暴涨的结果</a:t>
            </a:r>
          </a:p>
          <a:p>
            <a:r>
              <a:rPr lang="zh-CN" altLang="en-US" sz="2800" dirty="0">
                <a:ea typeface="楷体_GB2312" pitchFamily="49" charset="-122"/>
              </a:rPr>
              <a:t>就是一个有着等级结构</a:t>
            </a:r>
            <a:r>
              <a:rPr lang="zh-CN" altLang="en-US" sz="2800" dirty="0" smtClean="0">
                <a:ea typeface="楷体_GB2312" pitchFamily="49" charset="-122"/>
              </a:rPr>
              <a:t>的</a:t>
            </a:r>
          </a:p>
          <a:p>
            <a:r>
              <a:rPr lang="en-US" altLang="zh-CN" sz="2800" dirty="0" smtClean="0">
                <a:ea typeface="楷体_GB2312" pitchFamily="49" charset="-122"/>
              </a:rPr>
              <a:t>Fractals</a:t>
            </a:r>
            <a:r>
              <a:rPr lang="zh-CN" altLang="en-US" sz="2800" dirty="0" smtClean="0">
                <a:ea typeface="楷体_GB2312" pitchFamily="49" charset="-122"/>
              </a:rPr>
              <a:t>。</a:t>
            </a:r>
          </a:p>
          <a:p>
            <a:endParaRPr lang="zh-CN" altLang="en-US" sz="2800" dirty="0">
              <a:ea typeface="华文行楷" panose="02010800040101010101" pitchFamily="2" charset="-122"/>
            </a:endParaRPr>
          </a:p>
          <a:p>
            <a:endParaRPr lang="zh-CN" altLang="en-US" sz="2800" dirty="0">
              <a:ea typeface="华文行楷" panose="02010800040101010101" pitchFamily="2" charset="-122"/>
            </a:endParaRPr>
          </a:p>
        </p:txBody>
      </p:sp>
      <p:pic>
        <p:nvPicPr>
          <p:cNvPr id="221188" name="Picture 4" descr="Clipboard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140" y="569610"/>
            <a:ext cx="4544060" cy="586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589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ext Box 2"/>
          <p:cNvSpPr txBox="1">
            <a:spLocks noChangeArrowheads="1"/>
          </p:cNvSpPr>
          <p:nvPr/>
        </p:nvSpPr>
        <p:spPr bwMode="auto">
          <a:xfrm>
            <a:off x="1082041" y="693103"/>
            <a:ext cx="456567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ea typeface="楷体_GB2312" pitchFamily="49" charset="-122"/>
              </a:rPr>
              <a:t>第三层次：</a:t>
            </a:r>
          </a:p>
          <a:p>
            <a:endParaRPr lang="zh-CN" altLang="en-US" sz="2800" dirty="0">
              <a:ea typeface="楷体_GB2312" pitchFamily="49" charset="-122"/>
            </a:endParaRPr>
          </a:p>
          <a:p>
            <a:r>
              <a:rPr lang="zh-CN" altLang="en-US" sz="2800" dirty="0">
                <a:ea typeface="楷体_GB2312" pitchFamily="49" charset="-122"/>
              </a:rPr>
              <a:t>量子力学中的多世界。这</a:t>
            </a:r>
          </a:p>
          <a:p>
            <a:r>
              <a:rPr lang="zh-CN" altLang="en-US" sz="2800" dirty="0">
                <a:ea typeface="楷体_GB2312" pitchFamily="49" charset="-122"/>
              </a:rPr>
              <a:t>是一种和传统的哥本哈根</a:t>
            </a:r>
          </a:p>
          <a:p>
            <a:r>
              <a:rPr lang="zh-CN" altLang="en-US" sz="2800" dirty="0">
                <a:ea typeface="楷体_GB2312" pitchFamily="49" charset="-122"/>
              </a:rPr>
              <a:t>解释竞争的解释。在这个</a:t>
            </a:r>
          </a:p>
          <a:p>
            <a:r>
              <a:rPr lang="zh-CN" altLang="en-US" sz="2800" dirty="0">
                <a:ea typeface="楷体_GB2312" pitchFamily="49" charset="-122"/>
              </a:rPr>
              <a:t>解释中系统的部分和部分</a:t>
            </a:r>
          </a:p>
          <a:p>
            <a:r>
              <a:rPr lang="zh-CN" altLang="en-US" sz="2800" dirty="0">
                <a:ea typeface="楷体_GB2312" pitchFamily="49" charset="-122"/>
              </a:rPr>
              <a:t>之间每发生一次相互作用</a:t>
            </a:r>
          </a:p>
          <a:p>
            <a:r>
              <a:rPr lang="zh-CN" altLang="en-US" sz="2800" dirty="0">
                <a:ea typeface="楷体_GB2312" pitchFamily="49" charset="-122"/>
              </a:rPr>
              <a:t>导致新的纠缠，世界就会</a:t>
            </a:r>
          </a:p>
          <a:p>
            <a:r>
              <a:rPr lang="zh-CN" altLang="en-US" sz="2800" dirty="0">
                <a:ea typeface="楷体_GB2312" pitchFamily="49" charset="-122"/>
              </a:rPr>
              <a:t>分叉一次。比如，在</a:t>
            </a:r>
          </a:p>
          <a:p>
            <a:r>
              <a:rPr lang="en-US" altLang="zh-CN" sz="2800" dirty="0">
                <a:ea typeface="楷体_GB2312" pitchFamily="49" charset="-122"/>
              </a:rPr>
              <a:t>Schrodinger</a:t>
            </a:r>
            <a:r>
              <a:rPr lang="zh-CN" altLang="en-US" sz="2800" dirty="0">
                <a:ea typeface="楷体_GB2312" pitchFamily="49" charset="-122"/>
              </a:rPr>
              <a:t>猫这个实验中，</a:t>
            </a:r>
          </a:p>
          <a:p>
            <a:r>
              <a:rPr lang="zh-CN" altLang="en-US" sz="2800" dirty="0">
                <a:ea typeface="楷体_GB2312" pitchFamily="49" charset="-122"/>
              </a:rPr>
              <a:t>死猫和活猫的世界都存在。</a:t>
            </a:r>
          </a:p>
          <a:p>
            <a:endParaRPr lang="zh-CN" altLang="en-US" sz="2800" dirty="0">
              <a:ea typeface="华文行楷" panose="02010800040101010101" pitchFamily="2" charset="-122"/>
            </a:endParaRPr>
          </a:p>
        </p:txBody>
      </p:sp>
      <p:pic>
        <p:nvPicPr>
          <p:cNvPr id="206852" name="Picture 4" descr="schrodca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549275"/>
            <a:ext cx="38512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634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p:cNvSpPr txBox="1">
            <a:spLocks noChangeArrowheads="1"/>
          </p:cNvSpPr>
          <p:nvPr/>
        </p:nvSpPr>
        <p:spPr bwMode="auto">
          <a:xfrm>
            <a:off x="2133600" y="609601"/>
            <a:ext cx="80010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ea typeface="楷体_GB2312" pitchFamily="49" charset="-122"/>
                <a:cs typeface="Arial" panose="020B0604020202020204" pitchFamily="34" charset="0"/>
              </a:rPr>
              <a:t>第四层次：</a:t>
            </a:r>
          </a:p>
          <a:p>
            <a:endParaRPr lang="zh-CN" altLang="en-US" sz="2800" dirty="0">
              <a:ea typeface="楷体_GB2312" pitchFamily="49" charset="-122"/>
              <a:cs typeface="Arial" panose="020B0604020202020204" pitchFamily="34" charset="0"/>
            </a:endParaRPr>
          </a:p>
          <a:p>
            <a:r>
              <a:rPr lang="zh-CN" altLang="en-US" sz="2800" dirty="0">
                <a:ea typeface="楷体_GB2312" pitchFamily="49" charset="-122"/>
                <a:cs typeface="Arial" panose="020B0604020202020204" pitchFamily="34" charset="0"/>
              </a:rPr>
              <a:t>每个自洽的物理理论都会在某个地方被实现，如</a:t>
            </a:r>
          </a:p>
          <a:p>
            <a:r>
              <a:rPr lang="zh-CN" altLang="en-US" sz="2800" dirty="0">
                <a:ea typeface="楷体_GB2312" pitchFamily="49" charset="-122"/>
                <a:cs typeface="Arial" panose="020B0604020202020204" pitchFamily="34" charset="0"/>
              </a:rPr>
              <a:t>弦论中的</a:t>
            </a:r>
            <a:r>
              <a:rPr lang="en-US" altLang="zh-CN" sz="2800" dirty="0" smtClean="0">
                <a:ea typeface="楷体_GB2312" pitchFamily="49" charset="-122"/>
                <a:cs typeface="Arial" panose="020B0604020202020204" pitchFamily="34" charset="0"/>
              </a:rPr>
              <a:t>landscape</a:t>
            </a:r>
            <a:r>
              <a:rPr lang="zh-CN" altLang="en-US" sz="2800" dirty="0" smtClean="0">
                <a:ea typeface="楷体_GB2312" pitchFamily="49" charset="-122"/>
                <a:cs typeface="Arial" panose="020B0604020202020204" pitchFamily="34" charset="0"/>
              </a:rPr>
              <a:t>预言数目是</a:t>
            </a:r>
            <a:endParaRPr lang="zh-CN" altLang="en-US" sz="2800" dirty="0">
              <a:ea typeface="楷体_GB2312" pitchFamily="49" charset="-122"/>
              <a:cs typeface="Arial" panose="020B0604020202020204" pitchFamily="34" charset="0"/>
            </a:endParaRPr>
          </a:p>
          <a:p>
            <a:endParaRPr lang="zh-CN" altLang="en-US" sz="2800" dirty="0">
              <a:ea typeface="楷体_GB2312" pitchFamily="49" charset="-122"/>
              <a:cs typeface="Arial" panose="020B0604020202020204" pitchFamily="34" charset="0"/>
            </a:endParaRPr>
          </a:p>
        </p:txBody>
      </p:sp>
      <p:pic>
        <p:nvPicPr>
          <p:cNvPr id="158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4" y="2636839"/>
            <a:ext cx="13684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6" name="Picture 6" descr="amazon-landscap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573464"/>
            <a:ext cx="3744913" cy="2808287"/>
          </a:xfrm>
          <a:prstGeom prst="rect">
            <a:avLst/>
          </a:prstGeom>
          <a:noFill/>
          <a:extLst>
            <a:ext uri="{909E8E84-426E-40DD-AFC4-6F175D3DCCD1}">
              <a14:hiddenFill xmlns:a14="http://schemas.microsoft.com/office/drawing/2010/main">
                <a:solidFill>
                  <a:srgbClr val="FFFFFF"/>
                </a:solidFill>
              </a14:hiddenFill>
            </a:ext>
          </a:extLst>
        </p:spPr>
      </p:pic>
      <p:pic>
        <p:nvPicPr>
          <p:cNvPr id="158728" name="Picture 8" descr="string-lake-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1" y="2492375"/>
            <a:ext cx="2803525"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060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2"/>
          <p:cNvSpPr txBox="1">
            <a:spLocks noChangeArrowheads="1"/>
          </p:cNvSpPr>
          <p:nvPr/>
        </p:nvSpPr>
        <p:spPr bwMode="auto">
          <a:xfrm>
            <a:off x="2208213" y="549276"/>
            <a:ext cx="8001000" cy="393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Arial" panose="020B0604020202020204" pitchFamily="34" charset="0"/>
                <a:ea typeface="楷体_GB2312" pitchFamily="49" charset="-122"/>
                <a:cs typeface="Arial" panose="020B0604020202020204" pitchFamily="34" charset="0"/>
              </a:rPr>
              <a:t>按照第一层次的多宇宙的看法，世界已经足够丰</a:t>
            </a:r>
          </a:p>
          <a:p>
            <a:r>
              <a:rPr lang="zh-CN" altLang="en-US" sz="2800" dirty="0">
                <a:latin typeface="Arial" panose="020B0604020202020204" pitchFamily="34" charset="0"/>
                <a:ea typeface="楷体_GB2312" pitchFamily="49" charset="-122"/>
                <a:cs typeface="Arial" panose="020B0604020202020204" pitchFamily="34" charset="0"/>
              </a:rPr>
              <a:t>富多彩。最离奇的不是类似星球大战中那些各色</a:t>
            </a:r>
          </a:p>
          <a:p>
            <a:r>
              <a:rPr lang="zh-CN" altLang="en-US" sz="2800" dirty="0">
                <a:latin typeface="Arial" panose="020B0604020202020204" pitchFamily="34" charset="0"/>
                <a:ea typeface="楷体_GB2312" pitchFamily="49" charset="-122"/>
                <a:cs typeface="Arial" panose="020B0604020202020204" pitchFamily="34" charset="0"/>
              </a:rPr>
              <a:t>各样的智慧生物都会存在，而是可能在遥远的一</a:t>
            </a:r>
          </a:p>
          <a:p>
            <a:r>
              <a:rPr lang="zh-CN" altLang="en-US" sz="2800" dirty="0">
                <a:latin typeface="Arial" panose="020B0604020202020204" pitchFamily="34" charset="0"/>
                <a:ea typeface="楷体_GB2312" pitchFamily="49" charset="-122"/>
                <a:cs typeface="Arial" panose="020B0604020202020204" pitchFamily="34" charset="0"/>
              </a:rPr>
              <a:t>个地方，有一个和你一摸一样的生物存在，当然</a:t>
            </a:r>
          </a:p>
          <a:p>
            <a:r>
              <a:rPr lang="zh-CN" altLang="en-US" sz="2800" dirty="0">
                <a:latin typeface="Arial" panose="020B0604020202020204" pitchFamily="34" charset="0"/>
                <a:ea typeface="楷体_GB2312" pitchFamily="49" charset="-122"/>
                <a:cs typeface="Arial" panose="020B0604020202020204" pitchFamily="34" charset="0"/>
              </a:rPr>
              <a:t>我们排除他是你的</a:t>
            </a:r>
            <a:r>
              <a:rPr lang="zh-CN" altLang="en-US" sz="2800" dirty="0" smtClean="0">
                <a:latin typeface="Arial" panose="020B0604020202020204" pitchFamily="34" charset="0"/>
                <a:ea typeface="楷体_GB2312" pitchFamily="49" charset="-122"/>
                <a:cs typeface="Arial" panose="020B0604020202020204" pitchFamily="34" charset="0"/>
              </a:rPr>
              <a:t>孪生兄弟。</a:t>
            </a:r>
            <a:endParaRPr lang="zh-CN" altLang="en-US" sz="2800" dirty="0">
              <a:latin typeface="Arial" panose="020B0604020202020204" pitchFamily="34" charset="0"/>
              <a:ea typeface="楷体_GB2312" pitchFamily="49" charset="-122"/>
              <a:cs typeface="Arial" panose="020B0604020202020204" pitchFamily="34" charset="0"/>
            </a:endParaRPr>
          </a:p>
          <a:p>
            <a:endParaRPr lang="zh-CN" altLang="en-US" sz="2800" dirty="0">
              <a:latin typeface="Arial" panose="020B0604020202020204" pitchFamily="34" charset="0"/>
              <a:ea typeface="楷体_GB2312" pitchFamily="49" charset="-122"/>
              <a:cs typeface="Arial" panose="020B0604020202020204" pitchFamily="34" charset="0"/>
            </a:endParaRPr>
          </a:p>
          <a:p>
            <a:endParaRPr lang="zh-CN" altLang="en-US" sz="2800" dirty="0">
              <a:latin typeface="Arial" panose="020B0604020202020204" pitchFamily="34" charset="0"/>
              <a:ea typeface="楷体_GB2312" pitchFamily="49" charset="-122"/>
              <a:cs typeface="Arial" panose="020B0604020202020204" pitchFamily="34" charset="0"/>
            </a:endParaRPr>
          </a:p>
          <a:p>
            <a:endParaRPr lang="zh-CN" altLang="en-US" sz="2800" dirty="0">
              <a:latin typeface="Arial" panose="020B0604020202020204" pitchFamily="34" charset="0"/>
              <a:ea typeface="楷体_GB2312" pitchFamily="49" charset="-122"/>
              <a:cs typeface="Arial" panose="020B0604020202020204" pitchFamily="34" charset="0"/>
            </a:endParaRPr>
          </a:p>
          <a:p>
            <a:r>
              <a:rPr lang="zh-CN" altLang="en-US" sz="2800" dirty="0">
                <a:latin typeface="Arial" panose="020B0604020202020204" pitchFamily="34" charset="0"/>
                <a:ea typeface="楷体_GB2312" pitchFamily="49" charset="-122"/>
                <a:cs typeface="Arial" panose="020B0604020202020204" pitchFamily="34" charset="0"/>
              </a:rPr>
              <a:t>                        公里</a:t>
            </a:r>
          </a:p>
        </p:txBody>
      </p:sp>
      <p:pic>
        <p:nvPicPr>
          <p:cNvPr id="168965" name="Picture 5" descr="200612201631476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2997201"/>
            <a:ext cx="757237" cy="1008063"/>
          </a:xfrm>
          <a:prstGeom prst="rect">
            <a:avLst/>
          </a:prstGeom>
          <a:noFill/>
          <a:extLst>
            <a:ext uri="{909E8E84-426E-40DD-AFC4-6F175D3DCCD1}">
              <a14:hiddenFill xmlns:a14="http://schemas.microsoft.com/office/drawing/2010/main">
                <a:solidFill>
                  <a:srgbClr val="FFFFFF"/>
                </a:solidFill>
              </a14:hiddenFill>
            </a:ext>
          </a:extLst>
        </p:spPr>
      </p:pic>
      <p:pic>
        <p:nvPicPr>
          <p:cNvPr id="168966" name="Picture 6" descr="200612201631476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5445126"/>
            <a:ext cx="757238" cy="1008063"/>
          </a:xfrm>
          <a:prstGeom prst="rect">
            <a:avLst/>
          </a:prstGeom>
          <a:noFill/>
          <a:extLst>
            <a:ext uri="{909E8E84-426E-40DD-AFC4-6F175D3DCCD1}">
              <a14:hiddenFill xmlns:a14="http://schemas.microsoft.com/office/drawing/2010/main">
                <a:solidFill>
                  <a:srgbClr val="FFFFFF"/>
                </a:solidFill>
              </a14:hiddenFill>
            </a:ext>
          </a:extLst>
        </p:spPr>
      </p:pic>
      <p:sp>
        <p:nvSpPr>
          <p:cNvPr id="168967" name="Line 7"/>
          <p:cNvSpPr>
            <a:spLocks noChangeShapeType="1"/>
          </p:cNvSpPr>
          <p:nvPr/>
        </p:nvSpPr>
        <p:spPr bwMode="auto">
          <a:xfrm>
            <a:off x="2855913" y="3933826"/>
            <a:ext cx="1727200" cy="18716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6896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6" y="3933825"/>
            <a:ext cx="792163"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4003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1026"/>
          <p:cNvSpPr txBox="1">
            <a:spLocks noChangeArrowheads="1"/>
          </p:cNvSpPr>
          <p:nvPr/>
        </p:nvSpPr>
        <p:spPr bwMode="auto">
          <a:xfrm>
            <a:off x="1992313" y="620713"/>
            <a:ext cx="83820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Tahoma" panose="020B0604030504040204" pitchFamily="34" charset="0"/>
                <a:ea typeface="楷体_GB2312" pitchFamily="49" charset="-122"/>
              </a:rPr>
              <a:t>第一层次多元宇宙的证明：</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前提</a:t>
            </a:r>
            <a:r>
              <a:rPr lang="en-US" altLang="zh-CN" sz="2800" dirty="0">
                <a:latin typeface="Tahoma" panose="020B0604030504040204" pitchFamily="34" charset="0"/>
                <a:ea typeface="楷体_GB2312" pitchFamily="49" charset="-122"/>
              </a:rPr>
              <a:t>1</a:t>
            </a:r>
            <a:r>
              <a:rPr lang="zh-CN" altLang="en-US" sz="2800" dirty="0">
                <a:latin typeface="Tahoma" panose="020B0604030504040204" pitchFamily="34" charset="0"/>
                <a:ea typeface="楷体_GB2312" pitchFamily="49" charset="-122"/>
              </a:rPr>
              <a:t>：暴涨之后有无限个可观测区域存在，每个区</a:t>
            </a:r>
          </a:p>
          <a:p>
            <a:r>
              <a:rPr lang="zh-CN" altLang="en-US" sz="2800" dirty="0">
                <a:latin typeface="Tahoma" panose="020B0604030504040204" pitchFamily="34" charset="0"/>
                <a:ea typeface="楷体_GB2312" pitchFamily="49" charset="-122"/>
              </a:rPr>
              <a:t>域都是有限的。</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前提</a:t>
            </a:r>
            <a:r>
              <a:rPr lang="en-US" altLang="zh-CN" sz="2800" dirty="0">
                <a:latin typeface="Tahoma" panose="020B0604030504040204" pitchFamily="34" charset="0"/>
                <a:ea typeface="楷体_GB2312" pitchFamily="49" charset="-122"/>
              </a:rPr>
              <a:t>2</a:t>
            </a:r>
            <a:r>
              <a:rPr lang="zh-CN" altLang="en-US" sz="2800" dirty="0">
                <a:latin typeface="Tahoma" panose="020B0604030504040204" pitchFamily="34" charset="0"/>
                <a:ea typeface="楷体_GB2312" pitchFamily="49" charset="-122"/>
              </a:rPr>
              <a:t>：每个有限的区域的可能的历史是</a:t>
            </a:r>
            <a:r>
              <a:rPr lang="zh-CN" altLang="en-US" sz="2800" dirty="0" smtClean="0">
                <a:latin typeface="Tahoma" panose="020B0604030504040204" pitchFamily="34" charset="0"/>
                <a:ea typeface="楷体_GB2312" pitchFamily="49" charset="-122"/>
              </a:rPr>
              <a:t>有限的。</a:t>
            </a:r>
            <a:endParaRPr lang="zh-CN" altLang="en-US" sz="2800" dirty="0">
              <a:latin typeface="Tahoma" panose="020B0604030504040204" pitchFamily="34" charset="0"/>
              <a:ea typeface="楷体_GB2312" pitchFamily="49" charset="-122"/>
            </a:endParaRP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结果：每一个历史实现了不止一次，事实上是无限多</a:t>
            </a:r>
          </a:p>
          <a:p>
            <a:r>
              <a:rPr lang="zh-CN" altLang="en-US" sz="2800" dirty="0">
                <a:latin typeface="Tahoma" panose="020B0604030504040204" pitchFamily="34" charset="0"/>
                <a:ea typeface="楷体_GB2312" pitchFamily="49" charset="-122"/>
              </a:rPr>
              <a:t>次。</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证毕。</a:t>
            </a:r>
          </a:p>
          <a:p>
            <a:endParaRPr lang="zh-CN" altLang="en-US" sz="2800" dirty="0">
              <a:latin typeface="Tahoma" panose="020B0604030504040204" pitchFamily="34" charset="0"/>
              <a:ea typeface="楷体_GB2312" pitchFamily="49" charset="-122"/>
            </a:endParaRPr>
          </a:p>
        </p:txBody>
      </p:sp>
    </p:spTree>
    <p:extLst>
      <p:ext uri="{BB962C8B-B14F-4D97-AF65-F5344CB8AC3E}">
        <p14:creationId xmlns:p14="http://schemas.microsoft.com/office/powerpoint/2010/main" val="538946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87315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华文宋体" panose="02010600040101010101" pitchFamily="2" charset="-122"/>
                <a:ea typeface="华文宋体" panose="02010600040101010101" pitchFamily="2" charset="-122"/>
              </a:rPr>
              <a:t>疑难一：</a:t>
            </a:r>
            <a:r>
              <a:rPr lang="zh-CN" altLang="en-US" b="1" dirty="0">
                <a:latin typeface="华文宋体" panose="02010600040101010101" pitchFamily="2" charset="-122"/>
                <a:ea typeface="华文宋体" panose="02010600040101010101" pitchFamily="2" charset="-122"/>
              </a:rPr>
              <a:t>视界</a:t>
            </a:r>
            <a:r>
              <a:rPr lang="zh-CN" altLang="en-US" b="1" dirty="0" smtClean="0">
                <a:latin typeface="华文宋体" panose="02010600040101010101" pitchFamily="2" charset="-122"/>
                <a:ea typeface="华文宋体" panose="02010600040101010101" pitchFamily="2" charset="-122"/>
              </a:rPr>
              <a:t>问题</a:t>
            </a:r>
            <a:endParaRPr lang="zh-CN" altLang="en-US" b="1" dirty="0">
              <a:latin typeface="华文宋体" panose="02010600040101010101" pitchFamily="2" charset="-122"/>
              <a:ea typeface="华文宋体" panose="02010600040101010101" pitchFamily="2" charset="-122"/>
            </a:endParaRPr>
          </a:p>
        </p:txBody>
      </p:sp>
      <p:pic>
        <p:nvPicPr>
          <p:cNvPr id="6" name="图片 5"/>
          <p:cNvPicPr>
            <a:picLocks noChangeAspect="1"/>
          </p:cNvPicPr>
          <p:nvPr/>
        </p:nvPicPr>
        <p:blipFill>
          <a:blip r:embed="rId2"/>
          <a:stretch>
            <a:fillRect/>
          </a:stretch>
        </p:blipFill>
        <p:spPr>
          <a:xfrm>
            <a:off x="131094" y="6103394"/>
            <a:ext cx="640135" cy="647756"/>
          </a:xfrm>
          <a:prstGeom prst="rect">
            <a:avLst/>
          </a:prstGeom>
        </p:spPr>
      </p:pic>
      <p:pic>
        <p:nvPicPr>
          <p:cNvPr id="3" name="图片 2"/>
          <p:cNvPicPr>
            <a:picLocks noChangeAspect="1"/>
          </p:cNvPicPr>
          <p:nvPr/>
        </p:nvPicPr>
        <p:blipFill>
          <a:blip r:embed="rId3"/>
          <a:stretch>
            <a:fillRect/>
          </a:stretch>
        </p:blipFill>
        <p:spPr>
          <a:xfrm>
            <a:off x="681802" y="1905270"/>
            <a:ext cx="11029552" cy="1506566"/>
          </a:xfrm>
          <a:prstGeom prst="rect">
            <a:avLst/>
          </a:prstGeom>
        </p:spPr>
      </p:pic>
      <p:pic>
        <p:nvPicPr>
          <p:cNvPr id="9" name="图片 8"/>
          <p:cNvPicPr>
            <a:picLocks noChangeAspect="1"/>
          </p:cNvPicPr>
          <p:nvPr/>
        </p:nvPicPr>
        <p:blipFill>
          <a:blip r:embed="rId4"/>
          <a:stretch>
            <a:fillRect/>
          </a:stretch>
        </p:blipFill>
        <p:spPr>
          <a:xfrm>
            <a:off x="1062673" y="3528572"/>
            <a:ext cx="10443663" cy="1608863"/>
          </a:xfrm>
          <a:prstGeom prst="rect">
            <a:avLst/>
          </a:prstGeom>
        </p:spPr>
      </p:pic>
    </p:spTree>
    <p:extLst>
      <p:ext uri="{BB962C8B-B14F-4D97-AF65-F5344CB8AC3E}">
        <p14:creationId xmlns:p14="http://schemas.microsoft.com/office/powerpoint/2010/main" val="39304344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2063750" y="836614"/>
            <a:ext cx="8382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Tahoma" panose="020B0604030504040204" pitchFamily="34" charset="0"/>
                <a:ea typeface="楷体_GB2312" pitchFamily="49" charset="-122"/>
              </a:rPr>
              <a:t>假定前面的多元宇宙是正确的，那么我们不必为我</a:t>
            </a:r>
          </a:p>
          <a:p>
            <a:r>
              <a:rPr lang="zh-CN" altLang="en-US" sz="2800" dirty="0">
                <a:latin typeface="Tahoma" panose="020B0604030504040204" pitchFamily="34" charset="0"/>
                <a:ea typeface="楷体_GB2312" pitchFamily="49" charset="-122"/>
              </a:rPr>
              <a:t>们的每一次失败感到沮丧，因为在另一个世界中，</a:t>
            </a:r>
          </a:p>
          <a:p>
            <a:r>
              <a:rPr lang="zh-CN" altLang="en-US" sz="2800" dirty="0">
                <a:latin typeface="Tahoma" panose="020B0604030504040204" pitchFamily="34" charset="0"/>
                <a:ea typeface="楷体_GB2312" pitchFamily="49" charset="-122"/>
              </a:rPr>
              <a:t>你是成功的。</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也许在这个世界中，你没有娶到你的梦中情人</a:t>
            </a:r>
            <a:r>
              <a:rPr lang="en-US" altLang="zh-CN" sz="2800" dirty="0">
                <a:latin typeface="Tahoma" panose="020B0604030504040204" pitchFamily="34" charset="0"/>
                <a:ea typeface="楷体_GB2312" pitchFamily="49" charset="-122"/>
              </a:rPr>
              <a:t>/</a:t>
            </a:r>
            <a:r>
              <a:rPr lang="zh-CN" altLang="en-US" sz="2800" dirty="0">
                <a:latin typeface="Tahoma" panose="020B0604030504040204" pitchFamily="34" charset="0"/>
                <a:ea typeface="楷体_GB2312" pitchFamily="49" charset="-122"/>
              </a:rPr>
              <a:t>嫁给</a:t>
            </a:r>
          </a:p>
          <a:p>
            <a:r>
              <a:rPr lang="zh-CN" altLang="en-US" sz="2800" dirty="0">
                <a:latin typeface="Tahoma" panose="020B0604030504040204" pitchFamily="34" charset="0"/>
                <a:ea typeface="楷体_GB2312" pitchFamily="49" charset="-122"/>
              </a:rPr>
              <a:t>你心目的大英雄，在另一个世界中你们有情人终成</a:t>
            </a:r>
          </a:p>
          <a:p>
            <a:r>
              <a:rPr lang="zh-CN" altLang="en-US" sz="2800" dirty="0">
                <a:latin typeface="Tahoma" panose="020B0604030504040204" pitchFamily="34" charset="0"/>
                <a:ea typeface="楷体_GB2312" pitchFamily="49" charset="-122"/>
              </a:rPr>
              <a:t>眷属</a:t>
            </a:r>
            <a:r>
              <a:rPr lang="zh-CN" altLang="en-US" sz="2800" dirty="0" smtClean="0">
                <a:latin typeface="Tahoma" panose="020B0604030504040204" pitchFamily="34" charset="0"/>
                <a:ea typeface="楷体_GB2312" pitchFamily="49" charset="-122"/>
              </a:rPr>
              <a:t>。</a:t>
            </a:r>
          </a:p>
        </p:txBody>
      </p:sp>
    </p:spTree>
    <p:extLst>
      <p:ext uri="{BB962C8B-B14F-4D97-AF65-F5344CB8AC3E}">
        <p14:creationId xmlns:p14="http://schemas.microsoft.com/office/powerpoint/2010/main" val="715730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ext Box 2"/>
          <p:cNvSpPr txBox="1">
            <a:spLocks noChangeArrowheads="1"/>
          </p:cNvSpPr>
          <p:nvPr/>
        </p:nvSpPr>
        <p:spPr bwMode="auto">
          <a:xfrm>
            <a:off x="1992313" y="620714"/>
            <a:ext cx="8382000"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Tahoma" panose="020B0604030504040204" pitchFamily="34" charset="0"/>
                <a:ea typeface="楷体_GB2312" pitchFamily="49" charset="-122"/>
              </a:rPr>
              <a:t>第二层次的多元宇宙主要来自于永恒暴涨，而永恒暴</a:t>
            </a:r>
          </a:p>
          <a:p>
            <a:r>
              <a:rPr lang="zh-CN" altLang="en-US" sz="2800" dirty="0">
                <a:latin typeface="Tahoma" panose="020B0604030504040204" pitchFamily="34" charset="0"/>
                <a:ea typeface="楷体_GB2312" pitchFamily="49" charset="-122"/>
              </a:rPr>
              <a:t>涨的主要模型则是</a:t>
            </a:r>
            <a:r>
              <a:rPr lang="en-US" altLang="zh-CN" sz="2800" dirty="0">
                <a:latin typeface="Tahoma" panose="020B0604030504040204" pitchFamily="34" charset="0"/>
                <a:ea typeface="楷体_GB2312" pitchFamily="49" charset="-122"/>
              </a:rPr>
              <a:t>chaotic</a:t>
            </a:r>
            <a:r>
              <a:rPr lang="zh-CN" altLang="en-US" sz="2800" dirty="0">
                <a:latin typeface="Tahoma" panose="020B0604030504040204" pitchFamily="34" charset="0"/>
                <a:ea typeface="楷体_GB2312" pitchFamily="49" charset="-122"/>
              </a:rPr>
              <a:t>暴涨。</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所谓</a:t>
            </a:r>
            <a:r>
              <a:rPr lang="en-US" altLang="zh-CN" sz="2800" dirty="0">
                <a:latin typeface="Tahoma" panose="020B0604030504040204" pitchFamily="34" charset="0"/>
                <a:ea typeface="楷体_GB2312" pitchFamily="49" charset="-122"/>
              </a:rPr>
              <a:t>chaotic</a:t>
            </a:r>
            <a:r>
              <a:rPr lang="zh-CN" altLang="en-US" sz="2800" dirty="0">
                <a:latin typeface="Tahoma" panose="020B0604030504040204" pitchFamily="34" charset="0"/>
                <a:ea typeface="楷体_GB2312" pitchFamily="49" charset="-122"/>
              </a:rPr>
              <a:t>暴涨就是，宇宙一开始的状态可能是非</a:t>
            </a:r>
          </a:p>
          <a:p>
            <a:r>
              <a:rPr lang="zh-CN" altLang="en-US" sz="2800" dirty="0">
                <a:latin typeface="Tahoma" panose="020B0604030504040204" pitchFamily="34" charset="0"/>
                <a:ea typeface="楷体_GB2312" pitchFamily="49" charset="-122"/>
              </a:rPr>
              <a:t>常不均匀的，例如每个标量场的取值随着空间点变</a:t>
            </a:r>
          </a:p>
          <a:p>
            <a:r>
              <a:rPr lang="zh-CN" altLang="en-US" sz="2800" dirty="0">
                <a:latin typeface="Tahoma" panose="020B0604030504040204" pitchFamily="34" charset="0"/>
                <a:ea typeface="楷体_GB2312" pitchFamily="49" charset="-122"/>
              </a:rPr>
              <a:t>化，当某一点上的标量场的动能远小于势能的时候，</a:t>
            </a:r>
          </a:p>
          <a:p>
            <a:r>
              <a:rPr lang="zh-CN" altLang="en-US" sz="2800" dirty="0">
                <a:latin typeface="Tahoma" panose="020B0604030504040204" pitchFamily="34" charset="0"/>
                <a:ea typeface="楷体_GB2312" pitchFamily="49" charset="-122"/>
              </a:rPr>
              <a:t>暴涨就开始了。</a:t>
            </a:r>
          </a:p>
        </p:txBody>
      </p:sp>
      <p:pic>
        <p:nvPicPr>
          <p:cNvPr id="3" name="图片 2"/>
          <p:cNvPicPr>
            <a:picLocks noChangeAspect="1"/>
          </p:cNvPicPr>
          <p:nvPr/>
        </p:nvPicPr>
        <p:blipFill>
          <a:blip r:embed="rId3"/>
          <a:stretch>
            <a:fillRect/>
          </a:stretch>
        </p:blipFill>
        <p:spPr>
          <a:xfrm>
            <a:off x="3201425" y="3886091"/>
            <a:ext cx="5646909" cy="2499577"/>
          </a:xfrm>
          <a:prstGeom prst="rect">
            <a:avLst/>
          </a:prstGeom>
        </p:spPr>
      </p:pic>
    </p:spTree>
    <p:extLst>
      <p:ext uri="{BB962C8B-B14F-4D97-AF65-F5344CB8AC3E}">
        <p14:creationId xmlns:p14="http://schemas.microsoft.com/office/powerpoint/2010/main" val="3542076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p:cNvSpPr txBox="1">
            <a:spLocks noChangeArrowheads="1"/>
          </p:cNvSpPr>
          <p:nvPr/>
        </p:nvSpPr>
        <p:spPr bwMode="auto">
          <a:xfrm>
            <a:off x="1992313" y="620714"/>
            <a:ext cx="8382000"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a:latin typeface="Tahoma" panose="020B0604030504040204" pitchFamily="34" charset="0"/>
                <a:ea typeface="楷体_GB2312" pitchFamily="49" charset="-122"/>
              </a:rPr>
              <a:t>在这个模型中，如果一定条件得到满足，同样会出现</a:t>
            </a:r>
          </a:p>
          <a:p>
            <a:r>
              <a:rPr lang="zh-CN" altLang="en-US" sz="2800">
                <a:latin typeface="Tahoma" panose="020B0604030504040204" pitchFamily="34" charset="0"/>
                <a:ea typeface="楷体_GB2312" pitchFamily="49" charset="-122"/>
              </a:rPr>
              <a:t>永恒暴涨：</a:t>
            </a:r>
          </a:p>
          <a:p>
            <a:endParaRPr lang="zh-CN" altLang="en-US" sz="2800">
              <a:latin typeface="Tahoma" panose="020B0604030504040204" pitchFamily="34" charset="0"/>
              <a:ea typeface="楷体_GB2312" pitchFamily="49" charset="-122"/>
            </a:endParaRPr>
          </a:p>
          <a:p>
            <a:r>
              <a:rPr lang="zh-CN" altLang="en-US" sz="2800">
                <a:latin typeface="Tahoma" panose="020B0604030504040204" pitchFamily="34" charset="0"/>
                <a:ea typeface="楷体_GB2312" pitchFamily="49" charset="-122"/>
              </a:rPr>
              <a:t>当标量场缓慢地沿着势能下滑时，空间的某一部分的</a:t>
            </a:r>
          </a:p>
          <a:p>
            <a:r>
              <a:rPr lang="zh-CN" altLang="en-US" sz="2800">
                <a:latin typeface="Tahoma" panose="020B0604030504040204" pitchFamily="34" charset="0"/>
                <a:ea typeface="楷体_GB2312" pitchFamily="49" charset="-122"/>
              </a:rPr>
              <a:t>标量场的量子涨落可能将下滑的标量场重新提到势能</a:t>
            </a:r>
          </a:p>
          <a:p>
            <a:r>
              <a:rPr lang="zh-CN" altLang="en-US" sz="2800">
                <a:latin typeface="Tahoma" panose="020B0604030504040204" pitchFamily="34" charset="0"/>
                <a:ea typeface="楷体_GB2312" pitchFamily="49" charset="-122"/>
              </a:rPr>
              <a:t>高处，从而产生新一轮的暴涨。在许多模型中，这个</a:t>
            </a:r>
          </a:p>
          <a:p>
            <a:r>
              <a:rPr lang="zh-CN" altLang="en-US" sz="2800">
                <a:latin typeface="Arial" panose="020B0604020202020204" pitchFamily="34" charset="0"/>
                <a:ea typeface="楷体_GB2312" pitchFamily="49" charset="-122"/>
              </a:rPr>
              <a:t>“</a:t>
            </a:r>
            <a:r>
              <a:rPr lang="zh-CN" altLang="en-US" sz="2800">
                <a:latin typeface="Tahoma" panose="020B0604030504040204" pitchFamily="34" charset="0"/>
                <a:ea typeface="楷体_GB2312" pitchFamily="49" charset="-122"/>
              </a:rPr>
              <a:t>拉回</a:t>
            </a:r>
            <a:r>
              <a:rPr lang="zh-CN" altLang="en-US" sz="2800">
                <a:latin typeface="Arial" panose="020B0604020202020204" pitchFamily="34" charset="0"/>
                <a:ea typeface="楷体_GB2312" pitchFamily="49" charset="-122"/>
              </a:rPr>
              <a:t>”</a:t>
            </a:r>
            <a:r>
              <a:rPr lang="zh-CN" altLang="en-US" sz="2800">
                <a:latin typeface="Tahoma" panose="020B0604030504040204" pitchFamily="34" charset="0"/>
                <a:ea typeface="楷体_GB2312" pitchFamily="49" charset="-122"/>
              </a:rPr>
              <a:t>条件要求开始时的标量场足够大。</a:t>
            </a:r>
          </a:p>
          <a:p>
            <a:endParaRPr lang="zh-CN" altLang="en-US" sz="2800">
              <a:latin typeface="Tahoma" panose="020B0604030504040204" pitchFamily="34" charset="0"/>
              <a:ea typeface="楷体_GB2312" pitchFamily="49" charset="-122"/>
            </a:endParaRPr>
          </a:p>
          <a:p>
            <a:r>
              <a:rPr lang="zh-CN" altLang="en-US" sz="2800">
                <a:latin typeface="Tahoma" panose="020B0604030504040204" pitchFamily="34" charset="0"/>
                <a:ea typeface="楷体_GB2312" pitchFamily="49" charset="-122"/>
              </a:rPr>
              <a:t>的确，如果我们的宇宙来自于</a:t>
            </a:r>
            <a:r>
              <a:rPr lang="en-US" altLang="zh-CN" sz="2800">
                <a:latin typeface="Tahoma" panose="020B0604030504040204" pitchFamily="34" charset="0"/>
                <a:ea typeface="楷体_GB2312" pitchFamily="49" charset="-122"/>
              </a:rPr>
              <a:t>chaotic</a:t>
            </a:r>
            <a:r>
              <a:rPr lang="zh-CN" altLang="en-US" sz="2800">
                <a:latin typeface="Tahoma" panose="020B0604030504040204" pitchFamily="34" charset="0"/>
                <a:ea typeface="楷体_GB2312" pitchFamily="49" charset="-122"/>
              </a:rPr>
              <a:t>暴涨，实验告</a:t>
            </a:r>
          </a:p>
          <a:p>
            <a:r>
              <a:rPr lang="zh-CN" altLang="en-US" sz="2800">
                <a:latin typeface="Tahoma" panose="020B0604030504040204" pitchFamily="34" charset="0"/>
                <a:ea typeface="楷体_GB2312" pitchFamily="49" charset="-122"/>
              </a:rPr>
              <a:t>诉我们暴涨开始的时候标量场很大。从而，永恒暴涨</a:t>
            </a:r>
          </a:p>
          <a:p>
            <a:r>
              <a:rPr lang="zh-CN" altLang="en-US" sz="2800">
                <a:latin typeface="Tahoma" panose="020B0604030504040204" pitchFamily="34" charset="0"/>
                <a:ea typeface="楷体_GB2312" pitchFamily="49" charset="-122"/>
              </a:rPr>
              <a:t>似乎是不可避免的。</a:t>
            </a:r>
          </a:p>
        </p:txBody>
      </p:sp>
    </p:spTree>
    <p:extLst>
      <p:ext uri="{BB962C8B-B14F-4D97-AF65-F5344CB8AC3E}">
        <p14:creationId xmlns:p14="http://schemas.microsoft.com/office/powerpoint/2010/main" val="208038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1992313" y="620714"/>
            <a:ext cx="8382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800">
                <a:latin typeface="Tahoma" panose="020B0604030504040204" pitchFamily="34" charset="0"/>
                <a:ea typeface="楷体_GB2312" pitchFamily="49" charset="-122"/>
              </a:rPr>
              <a:t>Chaotic</a:t>
            </a:r>
            <a:r>
              <a:rPr lang="zh-CN" altLang="en-US" sz="2800">
                <a:latin typeface="Tahoma" panose="020B0604030504040204" pitchFamily="34" charset="0"/>
                <a:ea typeface="楷体_GB2312" pitchFamily="49" charset="-122"/>
              </a:rPr>
              <a:t>暴涨一般使得不同区域的标量场不同，极小</a:t>
            </a:r>
          </a:p>
          <a:p>
            <a:r>
              <a:rPr lang="zh-CN" altLang="en-US" sz="2800">
                <a:latin typeface="Tahoma" panose="020B0604030504040204" pitchFamily="34" charset="0"/>
                <a:ea typeface="楷体_GB2312" pitchFamily="49" charset="-122"/>
              </a:rPr>
              <a:t>也不同，从而热历史不同，依赖于标量场的物理学常</a:t>
            </a:r>
          </a:p>
          <a:p>
            <a:r>
              <a:rPr lang="zh-CN" altLang="en-US" sz="2800">
                <a:latin typeface="Tahoma" panose="020B0604030504040204" pitchFamily="34" charset="0"/>
                <a:ea typeface="楷体_GB2312" pitchFamily="49" charset="-122"/>
              </a:rPr>
              <a:t>数不同，所以</a:t>
            </a:r>
            <a:r>
              <a:rPr lang="en-US" altLang="zh-CN" sz="2800">
                <a:latin typeface="Tahoma" panose="020B0604030504040204" pitchFamily="34" charset="0"/>
                <a:ea typeface="楷体_GB2312" pitchFamily="49" charset="-122"/>
              </a:rPr>
              <a:t>chaotic</a:t>
            </a:r>
            <a:r>
              <a:rPr lang="zh-CN" altLang="en-US" sz="2800">
                <a:latin typeface="Tahoma" panose="020B0604030504040204" pitchFamily="34" charset="0"/>
                <a:ea typeface="楷体_GB2312" pitchFamily="49" charset="-122"/>
              </a:rPr>
              <a:t>暴涨导致第二层次的多元宇</a:t>
            </a:r>
          </a:p>
          <a:p>
            <a:r>
              <a:rPr lang="zh-CN" altLang="en-US" sz="2800">
                <a:latin typeface="Tahoma" panose="020B0604030504040204" pitchFamily="34" charset="0"/>
                <a:ea typeface="楷体_GB2312" pitchFamily="49" charset="-122"/>
              </a:rPr>
              <a:t>宙。</a:t>
            </a:r>
          </a:p>
        </p:txBody>
      </p:sp>
      <p:pic>
        <p:nvPicPr>
          <p:cNvPr id="233475" name="Picture 3" descr="multive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4" y="2565401"/>
            <a:ext cx="5184775"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577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p:cNvSpPr txBox="1">
            <a:spLocks noChangeArrowheads="1"/>
          </p:cNvSpPr>
          <p:nvPr/>
        </p:nvSpPr>
        <p:spPr bwMode="auto">
          <a:xfrm>
            <a:off x="1992313" y="620713"/>
            <a:ext cx="838200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Tahoma" panose="020B0604030504040204" pitchFamily="34" charset="0"/>
                <a:ea typeface="楷体_GB2312" pitchFamily="49" charset="-122"/>
              </a:rPr>
              <a:t>那么，第一层次的多元宇宙和第二层次的多元宇宙的</a:t>
            </a:r>
          </a:p>
          <a:p>
            <a:r>
              <a:rPr lang="zh-CN" altLang="en-US" sz="2800" dirty="0">
                <a:latin typeface="Tahoma" panose="020B0604030504040204" pitchFamily="34" charset="0"/>
                <a:ea typeface="楷体_GB2312" pitchFamily="49" charset="-122"/>
              </a:rPr>
              <a:t>区别是什么？</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区别</a:t>
            </a:r>
            <a:r>
              <a:rPr lang="en-US" altLang="zh-CN" sz="2800" dirty="0">
                <a:latin typeface="Tahoma" panose="020B0604030504040204" pitchFamily="34" charset="0"/>
                <a:ea typeface="楷体_GB2312" pitchFamily="49" charset="-122"/>
              </a:rPr>
              <a:t>1</a:t>
            </a:r>
            <a:r>
              <a:rPr lang="zh-CN" altLang="en-US" sz="2800" dirty="0">
                <a:latin typeface="Tahoma" panose="020B0604030504040204" pitchFamily="34" charset="0"/>
                <a:ea typeface="楷体_GB2312" pitchFamily="49" charset="-122"/>
              </a:rPr>
              <a:t>：第一层次的所有不同</a:t>
            </a:r>
            <a:r>
              <a:rPr lang="zh-CN" altLang="en-US" sz="2800" dirty="0">
                <a:latin typeface="Arial" panose="020B0604020202020204" pitchFamily="34" charset="0"/>
                <a:ea typeface="楷体_GB2312" pitchFamily="49" charset="-122"/>
              </a:rPr>
              <a:t>“</a:t>
            </a:r>
            <a:r>
              <a:rPr lang="zh-CN" altLang="en-US" sz="2800" dirty="0">
                <a:latin typeface="Tahoma" panose="020B0604030504040204" pitchFamily="34" charset="0"/>
                <a:ea typeface="楷体_GB2312" pitchFamily="49" charset="-122"/>
              </a:rPr>
              <a:t>宇宙</a:t>
            </a:r>
            <a:r>
              <a:rPr lang="zh-CN" altLang="en-US" sz="2800" dirty="0">
                <a:latin typeface="Arial" panose="020B0604020202020204" pitchFamily="34" charset="0"/>
                <a:ea typeface="楷体_GB2312" pitchFamily="49" charset="-122"/>
              </a:rPr>
              <a:t>”</a:t>
            </a:r>
            <a:r>
              <a:rPr lang="zh-CN" altLang="en-US" sz="2800" dirty="0">
                <a:latin typeface="Tahoma" panose="020B0604030504040204" pitchFamily="34" charset="0"/>
                <a:ea typeface="楷体_GB2312" pitchFamily="49" charset="-122"/>
              </a:rPr>
              <a:t>间在未来可以</a:t>
            </a:r>
            <a:r>
              <a:rPr lang="zh-CN" altLang="en-US" sz="2800" dirty="0" smtClean="0">
                <a:latin typeface="Tahoma" panose="020B0604030504040204" pitchFamily="34" charset="0"/>
                <a:ea typeface="楷体_GB2312" pitchFamily="49" charset="-122"/>
              </a:rPr>
              <a:t>建立</a:t>
            </a:r>
            <a:r>
              <a:rPr lang="zh-CN" altLang="en-US" sz="2800" dirty="0">
                <a:latin typeface="Tahoma" panose="020B0604030504040204" pitchFamily="34" charset="0"/>
                <a:ea typeface="楷体_GB2312" pitchFamily="49" charset="-122"/>
              </a:rPr>
              <a:t>联系，即如果你活得足够长，你有机</a:t>
            </a:r>
            <a:r>
              <a:rPr lang="zh-CN" altLang="en-US" sz="2800" dirty="0" smtClean="0">
                <a:latin typeface="Tahoma" panose="020B0604030504040204" pitchFamily="34" charset="0"/>
                <a:ea typeface="楷体_GB2312" pitchFamily="49" charset="-122"/>
              </a:rPr>
              <a:t>会见</a:t>
            </a:r>
            <a:r>
              <a:rPr lang="zh-CN" altLang="en-US" sz="2800" dirty="0">
                <a:latin typeface="Tahoma" panose="020B0604030504040204" pitchFamily="34" charset="0"/>
                <a:ea typeface="楷体_GB2312" pitchFamily="49" charset="-122"/>
              </a:rPr>
              <a:t>另一</a:t>
            </a:r>
            <a:r>
              <a:rPr lang="zh-CN" altLang="en-US" sz="2800" dirty="0" smtClean="0">
                <a:latin typeface="Tahoma" panose="020B0604030504040204" pitchFamily="34" charset="0"/>
                <a:ea typeface="楷体_GB2312" pitchFamily="49" charset="-122"/>
              </a:rPr>
              <a:t>个遥远</a:t>
            </a:r>
            <a:r>
              <a:rPr lang="zh-CN" altLang="en-US" sz="2800" dirty="0">
                <a:latin typeface="Tahoma" panose="020B0604030504040204" pitchFamily="34" charset="0"/>
                <a:ea typeface="楷体_GB2312" pitchFamily="49" charset="-122"/>
              </a:rPr>
              <a:t>的你。第二层次的不同宇宙没有因果联系。</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区别</a:t>
            </a:r>
            <a:r>
              <a:rPr lang="en-US" altLang="zh-CN" sz="2800" dirty="0">
                <a:latin typeface="Tahoma" panose="020B0604030504040204" pitchFamily="34" charset="0"/>
                <a:ea typeface="楷体_GB2312" pitchFamily="49" charset="-122"/>
              </a:rPr>
              <a:t>2</a:t>
            </a:r>
            <a:r>
              <a:rPr lang="zh-CN" altLang="en-US" sz="2800" dirty="0">
                <a:latin typeface="Tahoma" panose="020B0604030504040204" pitchFamily="34" charset="0"/>
                <a:ea typeface="楷体_GB2312" pitchFamily="49" charset="-122"/>
              </a:rPr>
              <a:t>：第一层次的所有区域的物理规律是一样的，</a:t>
            </a:r>
          </a:p>
          <a:p>
            <a:r>
              <a:rPr lang="zh-CN" altLang="en-US" sz="2800" dirty="0">
                <a:latin typeface="Tahoma" panose="020B0604030504040204" pitchFamily="34" charset="0"/>
                <a:ea typeface="楷体_GB2312" pitchFamily="49" charset="-122"/>
              </a:rPr>
              <a:t>包括相互作用形式，物理学常数，</a:t>
            </a:r>
          </a:p>
          <a:p>
            <a:r>
              <a:rPr lang="zh-CN" altLang="en-US" sz="2800" dirty="0">
                <a:latin typeface="Tahoma" panose="020B0604030504040204" pitchFamily="34" charset="0"/>
                <a:ea typeface="楷体_GB2312" pitchFamily="49" charset="-122"/>
              </a:rPr>
              <a:t>时空维数（当然不包括道德标准</a:t>
            </a:r>
          </a:p>
          <a:p>
            <a:r>
              <a:rPr lang="zh-CN" altLang="en-US" sz="2800" dirty="0">
                <a:latin typeface="Tahoma" panose="020B0604030504040204" pitchFamily="34" charset="0"/>
                <a:ea typeface="楷体_GB2312" pitchFamily="49" charset="-122"/>
              </a:rPr>
              <a:t>和审美标准），第二层次中不同</a:t>
            </a:r>
          </a:p>
          <a:p>
            <a:r>
              <a:rPr lang="zh-CN" altLang="en-US" sz="2800" dirty="0">
                <a:latin typeface="Tahoma" panose="020B0604030504040204" pitchFamily="34" charset="0"/>
                <a:ea typeface="楷体_GB2312" pitchFamily="49" charset="-122"/>
              </a:rPr>
              <a:t>区域的物理规律可以不一样。</a:t>
            </a:r>
          </a:p>
        </p:txBody>
      </p:sp>
      <p:pic>
        <p:nvPicPr>
          <p:cNvPr id="231428" name="Picture 4" descr="surpris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80" y="4572000"/>
            <a:ext cx="28575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30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1992313" y="620713"/>
            <a:ext cx="8382000" cy="54594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Tahoma" panose="020B0604030504040204" pitchFamily="34" charset="0"/>
                <a:ea typeface="楷体_GB2312" pitchFamily="49" charset="-122"/>
              </a:rPr>
              <a:t>第三层次多元宇宙</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量子力学的多世界解释</a:t>
            </a:r>
          </a:p>
          <a:p>
            <a:r>
              <a:rPr lang="zh-CN" altLang="en-US" sz="2800" dirty="0">
                <a:latin typeface="Tahoma" panose="020B0604030504040204" pitchFamily="34" charset="0"/>
                <a:ea typeface="楷体_GB2312" pitchFamily="49" charset="-122"/>
              </a:rPr>
              <a:t>                                    </a:t>
            </a:r>
            <a:r>
              <a:rPr lang="zh-CN" altLang="en-US" sz="2000" dirty="0">
                <a:latin typeface="Tahoma" panose="020B0604030504040204" pitchFamily="34" charset="0"/>
                <a:ea typeface="楷体_GB2312" pitchFamily="49" charset="-122"/>
              </a:rPr>
              <a:t>不好意思，年轻</a:t>
            </a:r>
          </a:p>
          <a:p>
            <a:r>
              <a:rPr lang="zh-CN" altLang="en-US" sz="2000" dirty="0">
                <a:latin typeface="Tahoma" panose="020B0604030504040204" pitchFamily="34" charset="0"/>
                <a:ea typeface="楷体_GB2312" pitchFamily="49" charset="-122"/>
              </a:rPr>
              <a:t>                                                  人，</a:t>
            </a:r>
            <a:r>
              <a:rPr lang="en-US" altLang="zh-CN" sz="2000" dirty="0">
                <a:latin typeface="Tahoma" panose="020B0604030504040204" pitchFamily="34" charset="0"/>
                <a:ea typeface="楷体_GB2312" pitchFamily="49" charset="-122"/>
              </a:rPr>
              <a:t>30</a:t>
            </a:r>
            <a:r>
              <a:rPr lang="zh-CN" altLang="en-US" sz="2000" dirty="0">
                <a:latin typeface="Tahoma" panose="020B0604030504040204" pitchFamily="34" charset="0"/>
                <a:ea typeface="楷体_GB2312" pitchFamily="49" charset="-122"/>
              </a:rPr>
              <a:t>年前我们</a:t>
            </a:r>
          </a:p>
          <a:p>
            <a:r>
              <a:rPr lang="zh-CN" altLang="en-US" sz="2000" dirty="0">
                <a:latin typeface="Tahoma" panose="020B0604030504040204" pitchFamily="34" charset="0"/>
                <a:ea typeface="楷体_GB2312" pitchFamily="49" charset="-122"/>
              </a:rPr>
              <a:t>                                每做一次      就知道，每做一</a:t>
            </a:r>
          </a:p>
          <a:p>
            <a:r>
              <a:rPr lang="zh-CN" altLang="en-US" sz="2000" dirty="0">
                <a:latin typeface="Tahoma" panose="020B0604030504040204" pitchFamily="34" charset="0"/>
                <a:ea typeface="楷体_GB2312" pitchFamily="49" charset="-122"/>
              </a:rPr>
              <a:t>                                观测后，      观测后，世界就</a:t>
            </a:r>
          </a:p>
          <a:p>
            <a:r>
              <a:rPr lang="zh-CN" altLang="en-US" sz="2000" dirty="0">
                <a:latin typeface="Tahoma" panose="020B0604030504040204" pitchFamily="34" charset="0"/>
                <a:ea typeface="楷体_GB2312" pitchFamily="49" charset="-122"/>
              </a:rPr>
              <a:t>                                世界就分      塌缩了。</a:t>
            </a:r>
          </a:p>
          <a:p>
            <a:r>
              <a:rPr lang="zh-CN" altLang="en-US" sz="2000" dirty="0">
                <a:latin typeface="Tahoma" panose="020B0604030504040204" pitchFamily="34" charset="0"/>
                <a:ea typeface="楷体_GB2312" pitchFamily="49" charset="-122"/>
              </a:rPr>
              <a:t>                                叉了。</a:t>
            </a:r>
          </a:p>
          <a:p>
            <a:endParaRPr lang="zh-CN" altLang="en-US" sz="2800" dirty="0">
              <a:latin typeface="Tahoma" panose="020B0604030504040204" pitchFamily="34" charset="0"/>
              <a:ea typeface="楷体_GB2312" pitchFamily="49" charset="-122"/>
            </a:endParaRPr>
          </a:p>
          <a:p>
            <a:endParaRPr lang="zh-CN" altLang="en-US" sz="2800" dirty="0">
              <a:latin typeface="Tahoma" panose="020B0604030504040204" pitchFamily="34" charset="0"/>
              <a:ea typeface="楷体_GB2312" pitchFamily="49" charset="-122"/>
            </a:endParaRPr>
          </a:p>
          <a:p>
            <a:endParaRPr lang="zh-CN" altLang="en-US" sz="2800" dirty="0">
              <a:latin typeface="Tahoma" panose="020B0604030504040204" pitchFamily="34" charset="0"/>
              <a:ea typeface="楷体_GB2312" pitchFamily="49" charset="-122"/>
            </a:endParaRPr>
          </a:p>
          <a:p>
            <a:endParaRPr lang="zh-CN" altLang="en-US" sz="2800" dirty="0">
              <a:latin typeface="Tahoma" panose="020B0604030504040204" pitchFamily="34" charset="0"/>
              <a:ea typeface="楷体_GB2312" pitchFamily="49" charset="-122"/>
            </a:endParaRPr>
          </a:p>
          <a:p>
            <a:r>
              <a:rPr lang="en-US" altLang="zh-CN" sz="2800" dirty="0">
                <a:latin typeface="Tahoma" panose="020B0604030504040204" pitchFamily="34" charset="0"/>
                <a:ea typeface="楷体_GB2312" pitchFamily="49" charset="-122"/>
              </a:rPr>
              <a:t>    Huge Everett                                   Niels Bohr</a:t>
            </a:r>
          </a:p>
        </p:txBody>
      </p:sp>
      <p:pic>
        <p:nvPicPr>
          <p:cNvPr id="235523" name="Picture 3" descr="A313p1x1_everet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2636839"/>
            <a:ext cx="1905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235524" name="AutoShape 4"/>
          <p:cNvSpPr>
            <a:spLocks noChangeArrowheads="1"/>
          </p:cNvSpPr>
          <p:nvPr/>
        </p:nvSpPr>
        <p:spPr bwMode="auto">
          <a:xfrm>
            <a:off x="4583114" y="2349500"/>
            <a:ext cx="1152525" cy="1873250"/>
          </a:xfrm>
          <a:prstGeom prst="wedgeRoundRectCallout">
            <a:avLst>
              <a:gd name="adj1" fmla="val -64324"/>
              <a:gd name="adj2" fmla="val 38389"/>
              <a:gd name="adj3" fmla="val 16667"/>
            </a:avLst>
          </a:prstGeom>
          <a:noFill/>
          <a:ln w="38100">
            <a:solidFill>
              <a:srgbClr val="FF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pic>
        <p:nvPicPr>
          <p:cNvPr id="235525" name="Picture 5" descr="Boh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6588" y="2565401"/>
            <a:ext cx="1873250" cy="2663825"/>
          </a:xfrm>
          <a:prstGeom prst="rect">
            <a:avLst/>
          </a:prstGeom>
          <a:noFill/>
          <a:extLst>
            <a:ext uri="{909E8E84-426E-40DD-AFC4-6F175D3DCCD1}">
              <a14:hiddenFill xmlns:a14="http://schemas.microsoft.com/office/drawing/2010/main">
                <a:solidFill>
                  <a:srgbClr val="FFFFFF"/>
                </a:solidFill>
              </a14:hiddenFill>
            </a:ext>
          </a:extLst>
        </p:spPr>
      </p:pic>
      <p:sp>
        <p:nvSpPr>
          <p:cNvPr id="235526" name="AutoShape 6"/>
          <p:cNvSpPr>
            <a:spLocks noChangeArrowheads="1"/>
          </p:cNvSpPr>
          <p:nvPr/>
        </p:nvSpPr>
        <p:spPr bwMode="auto">
          <a:xfrm>
            <a:off x="6024563" y="1700213"/>
            <a:ext cx="1922462" cy="2449512"/>
          </a:xfrm>
          <a:prstGeom prst="wedgeRoundRectCallout">
            <a:avLst>
              <a:gd name="adj1" fmla="val 55782"/>
              <a:gd name="adj2" fmla="val 60630"/>
              <a:gd name="adj3" fmla="val 16667"/>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Tree>
    <p:extLst>
      <p:ext uri="{BB962C8B-B14F-4D97-AF65-F5344CB8AC3E}">
        <p14:creationId xmlns:p14="http://schemas.microsoft.com/office/powerpoint/2010/main" val="3081206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1992313" y="620713"/>
            <a:ext cx="838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sz="2800">
              <a:latin typeface="Tahoma" panose="020B0604030504040204" pitchFamily="34" charset="0"/>
              <a:ea typeface="楷体_GB2312" pitchFamily="49" charset="-122"/>
            </a:endParaRPr>
          </a:p>
        </p:txBody>
      </p:sp>
      <p:sp>
        <p:nvSpPr>
          <p:cNvPr id="247811" name="Rectangle 3"/>
          <p:cNvSpPr>
            <a:spLocks noChangeArrowheads="1"/>
          </p:cNvSpPr>
          <p:nvPr/>
        </p:nvSpPr>
        <p:spPr bwMode="auto">
          <a:xfrm>
            <a:off x="2135189" y="944564"/>
            <a:ext cx="7921625"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latin typeface="楷体_GB2312" pitchFamily="49" charset="-122"/>
                <a:ea typeface="楷体_GB2312" pitchFamily="49" charset="-122"/>
              </a:rPr>
              <a:t>量子力学的哥本哈根解释</a:t>
            </a:r>
            <a:r>
              <a:rPr lang="en-US" altLang="zh-CN" sz="2800" dirty="0">
                <a:latin typeface="楷体_GB2312" pitchFamily="49" charset="-122"/>
                <a:ea typeface="楷体_GB2312" pitchFamily="49" charset="-122"/>
              </a:rPr>
              <a:t>:</a:t>
            </a:r>
          </a:p>
          <a:p>
            <a:endParaRPr lang="en-US" altLang="zh-CN" sz="2800" dirty="0">
              <a:latin typeface="楷体_GB2312" pitchFamily="49" charset="-122"/>
              <a:ea typeface="楷体_GB2312" pitchFamily="49" charset="-122"/>
            </a:endParaRPr>
          </a:p>
          <a:p>
            <a:r>
              <a:rPr lang="zh-CN" altLang="en-US" sz="2800" dirty="0">
                <a:latin typeface="楷体_GB2312" pitchFamily="49" charset="-122"/>
                <a:ea typeface="楷体_GB2312" pitchFamily="49" charset="-122"/>
              </a:rPr>
              <a:t>每做一次观测，波函数的波包塌缩成观测量的一个本征函数，观测量的取值的几率与该本征函数前的系数的绝对值平方成正比。</a:t>
            </a:r>
          </a:p>
          <a:p>
            <a:endParaRPr lang="zh-CN" altLang="en-US" sz="2800" dirty="0">
              <a:latin typeface="楷体_GB2312" pitchFamily="49" charset="-122"/>
              <a:ea typeface="楷体_GB2312" pitchFamily="49" charset="-122"/>
            </a:endParaRPr>
          </a:p>
          <a:p>
            <a:r>
              <a:rPr lang="zh-CN" altLang="en-US" sz="2800" dirty="0">
                <a:latin typeface="楷体_GB2312" pitchFamily="49" charset="-122"/>
                <a:ea typeface="楷体_GB2312" pitchFamily="49" charset="-122"/>
              </a:rPr>
              <a:t>多世界解释：</a:t>
            </a:r>
          </a:p>
          <a:p>
            <a:endParaRPr lang="zh-CN" altLang="en-US" sz="2800" dirty="0">
              <a:latin typeface="楷体_GB2312" pitchFamily="49" charset="-122"/>
              <a:ea typeface="楷体_GB2312" pitchFamily="49" charset="-122"/>
            </a:endParaRPr>
          </a:p>
          <a:p>
            <a:r>
              <a:rPr lang="zh-CN" altLang="en-US" sz="2800" dirty="0">
                <a:latin typeface="楷体_GB2312" pitchFamily="49" charset="-122"/>
                <a:ea typeface="楷体_GB2312" pitchFamily="49" charset="-122"/>
              </a:rPr>
              <a:t>每做一次观测，波函数分叉成被观测系统和观测仪器的各种纠缠分支，每个分支都是一个世界，这个世界出现的测度与纠缠函数前的系数的平方成正比。</a:t>
            </a:r>
          </a:p>
        </p:txBody>
      </p:sp>
    </p:spTree>
    <p:extLst>
      <p:ext uri="{BB962C8B-B14F-4D97-AF65-F5344CB8AC3E}">
        <p14:creationId xmlns:p14="http://schemas.microsoft.com/office/powerpoint/2010/main" val="1104203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2063750" y="1052513"/>
            <a:ext cx="8382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a:latin typeface="Tahoma" panose="020B0604030504040204" pitchFamily="34" charset="0"/>
                <a:ea typeface="楷体_GB2312" pitchFamily="49" charset="-122"/>
              </a:rPr>
              <a:t>这样，测量，或者相互作用，使得世界不断地分叉，</a:t>
            </a:r>
          </a:p>
          <a:p>
            <a:r>
              <a:rPr lang="zh-CN" altLang="en-US" sz="2800">
                <a:latin typeface="Tahoma" panose="020B0604030504040204" pitchFamily="34" charset="0"/>
                <a:ea typeface="楷体_GB2312" pitchFamily="49" charset="-122"/>
              </a:rPr>
              <a:t>形成众多的</a:t>
            </a:r>
            <a:r>
              <a:rPr lang="zh-CN" altLang="en-US" sz="2800">
                <a:latin typeface="Arial" panose="020B0604020202020204" pitchFamily="34" charset="0"/>
                <a:ea typeface="楷体_GB2312" pitchFamily="49" charset="-122"/>
              </a:rPr>
              <a:t>“</a:t>
            </a:r>
            <a:r>
              <a:rPr lang="zh-CN" altLang="en-US" sz="2800">
                <a:latin typeface="Tahoma" panose="020B0604030504040204" pitchFamily="34" charset="0"/>
                <a:ea typeface="楷体_GB2312" pitchFamily="49" charset="-122"/>
              </a:rPr>
              <a:t>历史</a:t>
            </a:r>
            <a:r>
              <a:rPr lang="zh-CN" altLang="en-US" sz="2800">
                <a:latin typeface="Arial" panose="020B0604020202020204" pitchFamily="34" charset="0"/>
                <a:ea typeface="楷体_GB2312" pitchFamily="49" charset="-122"/>
              </a:rPr>
              <a:t>”</a:t>
            </a:r>
            <a:r>
              <a:rPr lang="zh-CN" altLang="en-US" sz="2800">
                <a:latin typeface="Tahoma" panose="020B0604030504040204" pitchFamily="34" charset="0"/>
                <a:ea typeface="楷体_GB2312" pitchFamily="49" charset="-122"/>
              </a:rPr>
              <a:t>：</a:t>
            </a:r>
          </a:p>
        </p:txBody>
      </p:sp>
      <p:pic>
        <p:nvPicPr>
          <p:cNvPr id="237571" name="Picture 3" descr="350px-Splitting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2565400"/>
            <a:ext cx="44640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73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p:cNvSpPr txBox="1">
            <a:spLocks noChangeArrowheads="1"/>
          </p:cNvSpPr>
          <p:nvPr/>
        </p:nvSpPr>
        <p:spPr bwMode="auto">
          <a:xfrm>
            <a:off x="1992313" y="620713"/>
            <a:ext cx="83820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latin typeface="Tahoma" panose="020B0604030504040204" pitchFamily="34" charset="0"/>
                <a:ea typeface="楷体_GB2312" pitchFamily="49" charset="-122"/>
              </a:rPr>
              <a:t>也许，更加现代的说法，多历史或</a:t>
            </a:r>
            <a:r>
              <a:rPr lang="zh-CN" altLang="en-US" sz="2800" dirty="0">
                <a:latin typeface="Arial" panose="020B0604020202020204" pitchFamily="34" charset="0"/>
                <a:ea typeface="楷体_GB2312" pitchFamily="49" charset="-122"/>
              </a:rPr>
              <a:t>“</a:t>
            </a:r>
            <a:r>
              <a:rPr lang="zh-CN" altLang="en-US" sz="2800" dirty="0">
                <a:latin typeface="Tahoma" panose="020B0604030504040204" pitchFamily="34" charset="0"/>
                <a:ea typeface="楷体_GB2312" pitchFamily="49" charset="-122"/>
              </a:rPr>
              <a:t>自洽历史</a:t>
            </a:r>
            <a:r>
              <a:rPr lang="zh-CN" altLang="en-US" sz="2800" dirty="0">
                <a:latin typeface="Arial" panose="020B0604020202020204" pitchFamily="34" charset="0"/>
                <a:ea typeface="楷体_GB2312" pitchFamily="49" charset="-122"/>
              </a:rPr>
              <a:t>”</a:t>
            </a:r>
            <a:r>
              <a:rPr lang="zh-CN" altLang="en-US" sz="2800" dirty="0">
                <a:latin typeface="Tahoma" panose="020B0604030504040204" pitchFamily="34" charset="0"/>
                <a:ea typeface="楷体_GB2312" pitchFamily="49" charset="-122"/>
              </a:rPr>
              <a:t>更</a:t>
            </a:r>
            <a:r>
              <a:rPr lang="zh-CN" altLang="en-US" sz="2800" dirty="0" smtClean="0">
                <a:latin typeface="Tahoma" panose="020B0604030504040204" pitchFamily="34" charset="0"/>
                <a:ea typeface="楷体_GB2312" pitchFamily="49" charset="-122"/>
              </a:rPr>
              <a:t>容易被</a:t>
            </a:r>
            <a:r>
              <a:rPr lang="zh-CN" altLang="en-US" sz="2800" dirty="0">
                <a:latin typeface="Tahoma" panose="020B0604030504040204" pitchFamily="34" charset="0"/>
                <a:ea typeface="楷体_GB2312" pitchFamily="49" charset="-122"/>
              </a:rPr>
              <a:t>接受：</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存在许多不同世界，每个世界就是一个历史，这些历</a:t>
            </a:r>
          </a:p>
          <a:p>
            <a:r>
              <a:rPr lang="zh-CN" altLang="en-US" sz="2800" dirty="0">
                <a:latin typeface="Tahoma" panose="020B0604030504040204" pitchFamily="34" charset="0"/>
                <a:ea typeface="楷体_GB2312" pitchFamily="49" charset="-122"/>
              </a:rPr>
              <a:t>史形成一个树，树的分叉的地方就是系统不同部分发</a:t>
            </a:r>
          </a:p>
          <a:p>
            <a:r>
              <a:rPr lang="zh-CN" altLang="en-US" sz="2800" dirty="0">
                <a:latin typeface="Tahoma" panose="020B0604030504040204" pitchFamily="34" charset="0"/>
                <a:ea typeface="楷体_GB2312" pitchFamily="49" charset="-122"/>
              </a:rPr>
              <a:t>生相互作用的时候。每个历史分支的测度由</a:t>
            </a:r>
            <a:r>
              <a:rPr lang="en-US" altLang="zh-CN" sz="2800" dirty="0">
                <a:latin typeface="Tahoma" panose="020B0604030504040204" pitchFamily="34" charset="0"/>
                <a:ea typeface="楷体_GB2312" pitchFamily="49" charset="-122"/>
              </a:rPr>
              <a:t>Feynman</a:t>
            </a:r>
          </a:p>
          <a:p>
            <a:r>
              <a:rPr lang="zh-CN" altLang="en-US" sz="2800" dirty="0">
                <a:latin typeface="Tahoma" panose="020B0604030504040204" pitchFamily="34" charset="0"/>
                <a:ea typeface="楷体_GB2312" pitchFamily="49" charset="-122"/>
              </a:rPr>
              <a:t>积分的权重所决定。</a:t>
            </a:r>
          </a:p>
          <a:p>
            <a:endParaRPr lang="zh-CN" altLang="en-US" sz="2800" dirty="0">
              <a:latin typeface="Tahoma" panose="020B0604030504040204" pitchFamily="34" charset="0"/>
              <a:ea typeface="楷体_GB2312" pitchFamily="49" charset="-122"/>
            </a:endParaRPr>
          </a:p>
          <a:p>
            <a:r>
              <a:rPr lang="zh-CN" altLang="en-US" sz="2800" dirty="0">
                <a:latin typeface="Tahoma" panose="020B0604030504040204" pitchFamily="34" charset="0"/>
                <a:ea typeface="楷体_GB2312" pitchFamily="49" charset="-122"/>
              </a:rPr>
              <a:t>我们不会感到其他分支的存在是因为</a:t>
            </a:r>
            <a:r>
              <a:rPr lang="en-US" altLang="zh-CN" sz="2800" dirty="0" err="1">
                <a:latin typeface="Tahoma" panose="020B0604030504040204" pitchFamily="34" charset="0"/>
                <a:ea typeface="楷体_GB2312" pitchFamily="49" charset="-122"/>
              </a:rPr>
              <a:t>decoherence</a:t>
            </a:r>
            <a:r>
              <a:rPr lang="zh-CN" altLang="en-US" sz="2800" dirty="0">
                <a:latin typeface="Tahoma" panose="020B0604030504040204" pitchFamily="34" charset="0"/>
                <a:ea typeface="楷体_GB2312" pitchFamily="49" charset="-122"/>
              </a:rPr>
              <a:t>，</a:t>
            </a:r>
          </a:p>
          <a:p>
            <a:r>
              <a:rPr lang="zh-CN" altLang="en-US" sz="2800" dirty="0">
                <a:latin typeface="Tahoma" panose="020B0604030504040204" pitchFamily="34" charset="0"/>
                <a:ea typeface="楷体_GB2312" pitchFamily="49" charset="-122"/>
              </a:rPr>
              <a:t>即退相干：不同分支几乎没有干涉，有时一个分子的</a:t>
            </a:r>
          </a:p>
          <a:p>
            <a:r>
              <a:rPr lang="zh-CN" altLang="en-US" sz="2800" dirty="0">
                <a:latin typeface="Tahoma" panose="020B0604030504040204" pitchFamily="34" charset="0"/>
                <a:ea typeface="楷体_GB2312" pitchFamily="49" charset="-122"/>
              </a:rPr>
              <a:t>作用就会使退相干发生，所以</a:t>
            </a:r>
            <a:r>
              <a:rPr lang="en-US" altLang="zh-CN" sz="2800" dirty="0">
                <a:latin typeface="Tahoma" panose="020B0604030504040204" pitchFamily="34" charset="0"/>
                <a:ea typeface="楷体_GB2312" pitchFamily="49" charset="-122"/>
              </a:rPr>
              <a:t>Schrodinger</a:t>
            </a:r>
            <a:r>
              <a:rPr lang="zh-CN" altLang="en-US" sz="2800" dirty="0">
                <a:latin typeface="Tahoma" panose="020B0604030504040204" pitchFamily="34" charset="0"/>
                <a:ea typeface="楷体_GB2312" pitchFamily="49" charset="-122"/>
              </a:rPr>
              <a:t>猫不会同</a:t>
            </a:r>
          </a:p>
          <a:p>
            <a:r>
              <a:rPr lang="zh-CN" altLang="en-US" sz="2800" dirty="0">
                <a:latin typeface="Tahoma" panose="020B0604030504040204" pitchFamily="34" charset="0"/>
                <a:ea typeface="楷体_GB2312" pitchFamily="49" charset="-122"/>
              </a:rPr>
              <a:t>时感到生和死。</a:t>
            </a:r>
          </a:p>
        </p:txBody>
      </p:sp>
    </p:spTree>
    <p:extLst>
      <p:ext uri="{BB962C8B-B14F-4D97-AF65-F5344CB8AC3E}">
        <p14:creationId xmlns:p14="http://schemas.microsoft.com/office/powerpoint/2010/main" val="328914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a:spLocks noChangeArrowheads="1"/>
          </p:cNvSpPr>
          <p:nvPr/>
        </p:nvSpPr>
        <p:spPr bwMode="auto">
          <a:xfrm>
            <a:off x="1992313" y="620713"/>
            <a:ext cx="838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a:latin typeface="Tahoma" panose="020B0604030504040204" pitchFamily="34" charset="0"/>
                <a:ea typeface="楷体_GB2312" pitchFamily="49" charset="-122"/>
              </a:rPr>
              <a:t>第一层次和第三层次的对比：</a:t>
            </a:r>
          </a:p>
        </p:txBody>
      </p:sp>
      <p:pic>
        <p:nvPicPr>
          <p:cNvPr id="2498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268413"/>
            <a:ext cx="6192838"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9156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4417</TotalTime>
  <Words>3115</Words>
  <Application>Microsoft Office PowerPoint</Application>
  <PresentationFormat>宽屏</PresentationFormat>
  <Paragraphs>513</Paragraphs>
  <Slides>101</Slides>
  <Notes>23</Notes>
  <HiddenSlides>1</HiddenSlides>
  <MMClips>3</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101</vt:i4>
      </vt:variant>
    </vt:vector>
  </HeadingPairs>
  <TitlesOfParts>
    <vt:vector size="116" baseType="lpstr">
      <vt:lpstr>等线</vt:lpstr>
      <vt:lpstr>等线 Light</vt:lpstr>
      <vt:lpstr>仿宋</vt:lpstr>
      <vt:lpstr>黑体</vt:lpstr>
      <vt:lpstr>华文行楷</vt:lpstr>
      <vt:lpstr>华文宋体</vt:lpstr>
      <vt:lpstr>楷体_GB2312</vt:lpstr>
      <vt:lpstr>宋体</vt:lpstr>
      <vt:lpstr>Arial</vt:lpstr>
      <vt:lpstr>Arial</vt:lpstr>
      <vt:lpstr>Cambria Math</vt:lpstr>
      <vt:lpstr>Tahoma</vt:lpstr>
      <vt:lpstr>Times New Roman</vt:lpstr>
      <vt:lpstr>Office 主题​​</vt:lpstr>
      <vt:lpstr>Equation</vt:lpstr>
      <vt:lpstr>Cosmology （宇宙学）</vt:lpstr>
      <vt:lpstr>PowerPoint 演示文稿</vt:lpstr>
      <vt:lpstr>内容提要</vt:lpstr>
      <vt:lpstr>     Chapter 3. Inflation 暴 胀</vt:lpstr>
      <vt:lpstr>PowerPoint 演示文稿</vt:lpstr>
      <vt:lpstr>PowerPoint 演示文稿</vt:lpstr>
      <vt:lpstr>PowerPoint 演示文稿</vt:lpstr>
      <vt:lpstr>PowerPoint 演示文稿</vt:lpstr>
      <vt:lpstr>PowerPoint 演示文稿</vt:lpstr>
      <vt:lpstr>PowerPoint 演示文稿</vt:lpstr>
      <vt:lpstr>请计算CMB时期的粒子视界？ 找出对应的张角有多大？</vt:lpstr>
      <vt:lpstr>请计算CMB时期的粒子视界？ 找出对应的张角有多大？</vt:lpstr>
      <vt:lpstr>请计算CMB时期的粒子视界？ 找出对应的张角有多大？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3.2 单场慢滚暴胀简介 </vt:lpstr>
      <vt:lpstr>PowerPoint 演示文稿</vt:lpstr>
      <vt:lpstr>PowerPoint 演示文稿</vt:lpstr>
      <vt:lpstr>PowerPoint 演示文稿</vt:lpstr>
      <vt:lpstr>PowerPoint 演示文稿</vt:lpstr>
      <vt:lpstr>PowerPoint 演示文稿</vt:lpstr>
      <vt:lpstr>PowerPoint 演示文稿</vt:lpstr>
      <vt:lpstr>     3.1 暴胀宇宙学 基本图像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3.3 早期宇宙扰动理论  与原初功率谱推导计算*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3.4 永恒暴胀与多宇宙漫谈*  （参考淼叔 ppt 《乱弹多宇宙》）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研究生课 Cosmology</dc:title>
  <dc:creator>Windows 用户</dc:creator>
  <cp:lastModifiedBy>Windows 用户</cp:lastModifiedBy>
  <cp:revision>402</cp:revision>
  <dcterms:created xsi:type="dcterms:W3CDTF">2018-03-13T22:10:19Z</dcterms:created>
  <dcterms:modified xsi:type="dcterms:W3CDTF">2018-06-13T03:35:25Z</dcterms:modified>
</cp:coreProperties>
</file>